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sldIdLst>
    <p:sldId id="256" r:id="rId6"/>
    <p:sldId id="257" r:id="rId7"/>
    <p:sldId id="258" r:id="rId8"/>
    <p:sldId id="259" r:id="rId9"/>
    <p:sldId id="260" r:id="rId10"/>
    <p:sldId id="356"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86" r:id="rId28"/>
    <p:sldId id="277" r:id="rId29"/>
    <p:sldId id="278" r:id="rId30"/>
    <p:sldId id="279" r:id="rId31"/>
    <p:sldId id="280" r:id="rId32"/>
    <p:sldId id="281" r:id="rId33"/>
    <p:sldId id="282" r:id="rId34"/>
    <p:sldId id="353" r:id="rId35"/>
    <p:sldId id="352" r:id="rId36"/>
    <p:sldId id="283" r:id="rId37"/>
    <p:sldId id="284" r:id="rId38"/>
    <p:sldId id="285" r:id="rId39"/>
    <p:sldId id="287" r:id="rId40"/>
    <p:sldId id="288" r:id="rId41"/>
    <p:sldId id="289" r:id="rId42"/>
    <p:sldId id="290" r:id="rId43"/>
    <p:sldId id="291" r:id="rId44"/>
    <p:sldId id="292" r:id="rId45"/>
    <p:sldId id="293" r:id="rId46"/>
    <p:sldId id="294" r:id="rId47"/>
    <p:sldId id="354" r:id="rId48"/>
    <p:sldId id="295" r:id="rId49"/>
    <p:sldId id="296" r:id="rId50"/>
    <p:sldId id="297" r:id="rId51"/>
    <p:sldId id="298" r:id="rId52"/>
    <p:sldId id="299" r:id="rId53"/>
    <p:sldId id="300" r:id="rId54"/>
    <p:sldId id="301" r:id="rId55"/>
    <p:sldId id="302" r:id="rId56"/>
    <p:sldId id="303" r:id="rId57"/>
    <p:sldId id="357" r:id="rId58"/>
    <p:sldId id="358" r:id="rId59"/>
    <p:sldId id="359" r:id="rId60"/>
    <p:sldId id="304" r:id="rId61"/>
  </p:sldIdLst>
  <p:sldSz cx="12192000" cy="6858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46B66E-38B5-2E6A-7750-8B425053B9E0}" v="30" dt="2023-01-31T11:22:03.966"/>
    <p1510:client id="{A5A4D848-9AAB-F89E-1D38-345C27573E3D}" v="16" dt="2023-01-31T09:29:04.705"/>
    <p1510:client id="{C4A0C636-20AF-3F3A-6656-E45694467E25}" v="3" dt="2023-01-30T09:23:09.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4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4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00BD428-7C51-40DA-84F2-10F0EF58D450}" type="slidenum">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sldNum" idx="1"/>
          </p:nvPr>
        </p:nvSpPr>
        <p:spPr/>
        <p:txBody>
          <a:bodyPr/>
          <a:lstStyle/>
          <a:p>
            <a:fld id="{7D4D6B8E-74B9-41AC-8D5B-320CDFD4955D}" type="slidenum">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 name="PlaceHolder 3"/>
          <p:cNvSpPr>
            <a:spLocks noGrp="1"/>
          </p:cNvSpPr>
          <p:nvPr>
            <p:ph type="sldNum" idx="1"/>
          </p:nvPr>
        </p:nvSpPr>
        <p:spPr/>
        <p:txBody>
          <a:bodyPr/>
          <a:lstStyle/>
          <a:p>
            <a:fld id="{E5106549-3722-412D-B382-880194376A1F}" type="slidenum">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AE517B61-D79E-4CB5-82D3-6A701F5A05D4}" type="slidenum">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 name="PlaceHolder 2"/>
          <p:cNvSpPr>
            <a:spLocks noGrp="1"/>
          </p:cNvSpPr>
          <p:nvPr>
            <p:ph type="sldNum" idx="1"/>
          </p:nvPr>
        </p:nvSpPr>
        <p:spPr/>
        <p:txBody>
          <a:bodyPr/>
          <a:lstStyle/>
          <a:p>
            <a:fld id="{29C333D9-28E4-46D6-939A-58D740D6F3F8}" type="slidenum">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sldNum" idx="1"/>
          </p:nvPr>
        </p:nvSpPr>
        <p:spPr/>
        <p:txBody>
          <a:bodyPr/>
          <a:lstStyle/>
          <a:p>
            <a:fld id="{A4558BB5-D100-4C53-B6D3-E4FDFC7A5121}" type="slidenum">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1A0F9C38-242C-450C-B2BD-966548BDD0B2}"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1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2F536363-1A93-40F7-9C46-D6DBDBA3CBBB}" type="slidenum">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733CA2B9-B349-4D2B-9D40-A863B5D2DEF7}" type="slidenum">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7446F5EA-832C-4DE2-9FAE-3B9D3A500E5D}" type="slidenum">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 name="PlaceHolder 6"/>
          <p:cNvSpPr>
            <a:spLocks noGrp="1"/>
          </p:cNvSpPr>
          <p:nvPr>
            <p:ph type="sldNum" idx="1"/>
          </p:nvPr>
        </p:nvSpPr>
        <p:spPr/>
        <p:txBody>
          <a:bodyPr/>
          <a:lstStyle/>
          <a:p>
            <a:fld id="{5EA41B18-F7C3-4F76-BDBA-C4BDBA8DC50A}" type="slidenum">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10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 name="PlaceHolder 8"/>
          <p:cNvSpPr>
            <a:spLocks noGrp="1"/>
          </p:cNvSpPr>
          <p:nvPr>
            <p:ph type="sldNum" idx="1"/>
          </p:nvPr>
        </p:nvSpPr>
        <p:spPr/>
        <p:txBody>
          <a:bodyPr/>
          <a:lstStyle/>
          <a:p>
            <a:fld id="{279B80F5-B7EF-4C68-819D-713648509974}"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2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2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2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3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3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Image 14"/>
          <p:cNvPicPr/>
          <p:nvPr/>
        </p:nvPicPr>
        <p:blipFill>
          <a:blip r:embed="rId14"/>
          <a:stretch/>
        </p:blipFill>
        <p:spPr>
          <a:xfrm>
            <a:off x="1036800" y="1844640"/>
            <a:ext cx="2935800" cy="2733480"/>
          </a:xfrm>
          <a:prstGeom prst="rect">
            <a:avLst/>
          </a:prstGeom>
          <a:ln w="0">
            <a:noFill/>
          </a:ln>
        </p:spPr>
      </p:pic>
      <p:grpSp>
        <p:nvGrpSpPr>
          <p:cNvPr id="18" name="Groupe 5"/>
          <p:cNvGrpSpPr/>
          <p:nvPr/>
        </p:nvGrpSpPr>
        <p:grpSpPr>
          <a:xfrm>
            <a:off x="5344560" y="206280"/>
            <a:ext cx="6847200" cy="6438600"/>
            <a:chOff x="5344560" y="206280"/>
            <a:chExt cx="6847200" cy="6438600"/>
          </a:xfrm>
        </p:grpSpPr>
        <p:sp>
          <p:nvSpPr>
            <p:cNvPr id="2" name="Rectangle 8"/>
            <p:cNvSpPr/>
            <p:nvPr/>
          </p:nvSpPr>
          <p:spPr>
            <a:xfrm>
              <a:off x="5344560" y="605160"/>
              <a:ext cx="6847200" cy="603972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sp>
          <p:nvSpPr>
            <p:cNvPr id="3" name="Rectangle 23"/>
            <p:cNvSpPr/>
            <p:nvPr/>
          </p:nvSpPr>
          <p:spPr>
            <a:xfrm>
              <a:off x="6474960" y="206280"/>
              <a:ext cx="5716440" cy="513000"/>
            </a:xfrm>
            <a:custGeom>
              <a:avLst/>
              <a:gdLst>
                <a:gd name="textAreaLeft" fmla="*/ 0 w 5716440"/>
                <a:gd name="textAreaRight" fmla="*/ 5716800 w 5716440"/>
                <a:gd name="textAreaTop" fmla="*/ 0 h 513000"/>
                <a:gd name="textAreaBottom" fmla="*/ 513360 h 513000"/>
              </a:gdLst>
              <a:ahLst/>
              <a:cxnLst/>
              <a:rect l="textAreaLeft" t="textAreaTop" r="textAreaRight" b="textAreaBottom"/>
              <a:pathLst>
                <a:path w="5772493" h="522489">
                  <a:moveTo>
                    <a:pt x="490905" y="0"/>
                  </a:moveTo>
                  <a:lnTo>
                    <a:pt x="5772493" y="0"/>
                  </a:lnTo>
                  <a:lnTo>
                    <a:pt x="5772493" y="522489"/>
                  </a:lnTo>
                  <a:lnTo>
                    <a:pt x="0" y="504078"/>
                  </a:lnTo>
                  <a:lnTo>
                    <a:pt x="490905" y="0"/>
                  </a:lnTo>
                  <a:close/>
                </a:path>
              </a:pathLst>
            </a:custGeom>
            <a:solidFill>
              <a:srgbClr val="E7E6E6"/>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fr-FR" sz="1800" b="0" strike="noStrike" spc="-1">
                  <a:solidFill>
                    <a:schemeClr val="lt1"/>
                  </a:solidFill>
                  <a:latin typeface="Calibri"/>
                </a:rPr>
                <a:t>        </a:t>
              </a:r>
              <a:endParaRPr lang="fr-FR" sz="1800" b="0" strike="noStrike" spc="-1">
                <a:solidFill>
                  <a:srgbClr val="000000"/>
                </a:solidFill>
                <a:latin typeface="Arial"/>
              </a:endParaRPr>
            </a:p>
          </p:txBody>
        </p:sp>
      </p:grpSp>
      <p:sp>
        <p:nvSpPr>
          <p:cNvPr id="4" name="Rectangle 1"/>
          <p:cNvSpPr/>
          <p:nvPr/>
        </p:nvSpPr>
        <p:spPr>
          <a:xfrm flipV="1">
            <a:off x="5754240" y="473400"/>
            <a:ext cx="1608480" cy="383040"/>
          </a:xfrm>
          <a:custGeom>
            <a:avLst/>
            <a:gdLst>
              <a:gd name="textAreaLeft" fmla="*/ 0 w 1608480"/>
              <a:gd name="textAreaRight" fmla="*/ 1608840 w 1608480"/>
              <a:gd name="textAreaTop" fmla="*/ 360 h 383040"/>
              <a:gd name="textAreaBottom" fmla="*/ 383760 h 383040"/>
            </a:gdLst>
            <a:ahLst/>
            <a:cxnLst/>
            <a:rect l="textAreaLeft" t="textAreaTop" r="textAreaRight" b="textAreaBottom"/>
            <a:pathLst>
              <a:path w="2792344" h="514001">
                <a:moveTo>
                  <a:pt x="0" y="0"/>
                </a:moveTo>
                <a:lnTo>
                  <a:pt x="2778276" y="0"/>
                </a:lnTo>
                <a:lnTo>
                  <a:pt x="2792344" y="514001"/>
                </a:lnTo>
                <a:lnTo>
                  <a:pt x="607180" y="513997"/>
                </a:lnTo>
                <a:lnTo>
                  <a:pt x="0" y="0"/>
                </a:lnTo>
                <a:close/>
              </a:path>
            </a:pathLst>
          </a:custGeom>
          <a:solidFill>
            <a:srgbClr val="EE740F"/>
          </a:solidFill>
          <a:ln>
            <a:noFill/>
          </a:ln>
          <a:effectLst>
            <a:outerShdw blurRad="50760" dist="37674" dir="18900000" algn="bl"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grpSp>
        <p:nvGrpSpPr>
          <p:cNvPr id="5" name="Groupe 54"/>
          <p:cNvGrpSpPr/>
          <p:nvPr/>
        </p:nvGrpSpPr>
        <p:grpSpPr>
          <a:xfrm>
            <a:off x="5414400" y="336960"/>
            <a:ext cx="6777360" cy="6188040"/>
            <a:chOff x="5414400" y="336960"/>
            <a:chExt cx="6777360" cy="6188040"/>
          </a:xfrm>
        </p:grpSpPr>
        <p:sp>
          <p:nvSpPr>
            <p:cNvPr id="6" name="Rectangle 34"/>
            <p:cNvSpPr/>
            <p:nvPr/>
          </p:nvSpPr>
          <p:spPr>
            <a:xfrm>
              <a:off x="5414400" y="779040"/>
              <a:ext cx="6777360" cy="5745960"/>
            </a:xfrm>
            <a:prstGeom prst="rect">
              <a:avLst/>
            </a:prstGeom>
            <a:blipFill rotWithShape="0">
              <a:blip r:embed="rId15"/>
              <a:srcRect/>
              <a:stretch/>
            </a:blipFill>
            <a:ln w="31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sp>
          <p:nvSpPr>
            <p:cNvPr id="7" name="Rectangle 53"/>
            <p:cNvSpPr/>
            <p:nvPr/>
          </p:nvSpPr>
          <p:spPr>
            <a:xfrm>
              <a:off x="6822360" y="336960"/>
              <a:ext cx="5369040" cy="448200"/>
            </a:xfrm>
            <a:custGeom>
              <a:avLst/>
              <a:gdLst>
                <a:gd name="textAreaLeft" fmla="*/ 0 w 5369040"/>
                <a:gd name="textAreaRight" fmla="*/ 5369400 w 5369040"/>
                <a:gd name="textAreaTop" fmla="*/ 0 h 448200"/>
                <a:gd name="textAreaBottom" fmla="*/ 448560 h 448200"/>
              </a:gdLst>
              <a:ahLst/>
              <a:cxnLst/>
              <a:rect l="textAreaLeft" t="textAreaTop" r="textAreaRight" b="textAreaBottom"/>
              <a:pathLst>
                <a:path w="6223620" h="448444">
                  <a:moveTo>
                    <a:pt x="439509" y="0"/>
                  </a:moveTo>
                  <a:lnTo>
                    <a:pt x="6223620" y="0"/>
                  </a:lnTo>
                  <a:lnTo>
                    <a:pt x="6223620" y="448444"/>
                  </a:lnTo>
                  <a:lnTo>
                    <a:pt x="0" y="448444"/>
                  </a:lnTo>
                  <a:lnTo>
                    <a:pt x="439509" y="0"/>
                  </a:lnTo>
                  <a:close/>
                </a:path>
              </a:pathLst>
            </a:custGeom>
            <a:blipFill rotWithShape="0">
              <a:blip r:embed="rId15"/>
              <a:srcRect/>
              <a:stretch/>
            </a:blip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grpSp>
      <p:grpSp>
        <p:nvGrpSpPr>
          <p:cNvPr id="8" name="Groupe 55"/>
          <p:cNvGrpSpPr/>
          <p:nvPr/>
        </p:nvGrpSpPr>
        <p:grpSpPr>
          <a:xfrm>
            <a:off x="5414760" y="324000"/>
            <a:ext cx="6777360" cy="6196680"/>
            <a:chOff x="5414760" y="324000"/>
            <a:chExt cx="6777360" cy="6196680"/>
          </a:xfrm>
        </p:grpSpPr>
        <p:sp>
          <p:nvSpPr>
            <p:cNvPr id="9" name="Rectangle 56"/>
            <p:cNvSpPr/>
            <p:nvPr/>
          </p:nvSpPr>
          <p:spPr>
            <a:xfrm>
              <a:off x="5414760" y="774720"/>
              <a:ext cx="6777360" cy="5745960"/>
            </a:xfrm>
            <a:prstGeom prst="rect">
              <a:avLst/>
            </a:prstGeom>
            <a:gradFill rotWithShape="0">
              <a:gsLst>
                <a:gs pos="0">
                  <a:srgbClr val="0B84FF">
                    <a:alpha val="84313"/>
                  </a:srgbClr>
                </a:gs>
                <a:gs pos="100000">
                  <a:srgbClr val="0B84FF"/>
                </a:gs>
              </a:gsLst>
              <a:lin ang="0"/>
            </a:gradFill>
            <a:ln w="3175">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sp>
          <p:nvSpPr>
            <p:cNvPr id="10" name="Rectangle 53"/>
            <p:cNvSpPr/>
            <p:nvPr/>
          </p:nvSpPr>
          <p:spPr>
            <a:xfrm>
              <a:off x="6822720" y="324000"/>
              <a:ext cx="5369040" cy="448200"/>
            </a:xfrm>
            <a:custGeom>
              <a:avLst/>
              <a:gdLst>
                <a:gd name="textAreaLeft" fmla="*/ 0 w 5369040"/>
                <a:gd name="textAreaRight" fmla="*/ 5369400 w 5369040"/>
                <a:gd name="textAreaTop" fmla="*/ 0 h 448200"/>
                <a:gd name="textAreaBottom" fmla="*/ 448560 h 448200"/>
              </a:gdLst>
              <a:ahLst/>
              <a:cxnLst/>
              <a:rect l="textAreaLeft" t="textAreaTop" r="textAreaRight" b="textAreaBottom"/>
              <a:pathLst>
                <a:path w="6223620" h="448444">
                  <a:moveTo>
                    <a:pt x="439509" y="0"/>
                  </a:moveTo>
                  <a:lnTo>
                    <a:pt x="6223620" y="0"/>
                  </a:lnTo>
                  <a:lnTo>
                    <a:pt x="6223620" y="448444"/>
                  </a:lnTo>
                  <a:lnTo>
                    <a:pt x="0" y="448444"/>
                  </a:lnTo>
                  <a:lnTo>
                    <a:pt x="439509" y="0"/>
                  </a:lnTo>
                  <a:close/>
                </a:path>
              </a:pathLst>
            </a:custGeom>
            <a:gradFill rotWithShape="0">
              <a:gsLst>
                <a:gs pos="0">
                  <a:srgbClr val="0B84FF">
                    <a:alpha val="84313"/>
                  </a:srgbClr>
                </a:gs>
                <a:gs pos="100000">
                  <a:srgbClr val="0B84FF"/>
                </a:gs>
              </a:gsLst>
              <a:lin ang="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grpSp>
      <p:grpSp>
        <p:nvGrpSpPr>
          <p:cNvPr id="11" name="Groupe 37"/>
          <p:cNvGrpSpPr/>
          <p:nvPr/>
        </p:nvGrpSpPr>
        <p:grpSpPr>
          <a:xfrm>
            <a:off x="5001840" y="399600"/>
            <a:ext cx="444240" cy="6360840"/>
            <a:chOff x="5001840" y="399600"/>
            <a:chExt cx="444240" cy="6360840"/>
          </a:xfrm>
        </p:grpSpPr>
        <p:sp>
          <p:nvSpPr>
            <p:cNvPr id="12" name="Rectangle 115"/>
            <p:cNvSpPr/>
            <p:nvPr/>
          </p:nvSpPr>
          <p:spPr>
            <a:xfrm>
              <a:off x="5001840" y="399600"/>
              <a:ext cx="370080" cy="6360840"/>
            </a:xfrm>
            <a:custGeom>
              <a:avLst/>
              <a:gdLst>
                <a:gd name="textAreaLeft" fmla="*/ 0 w 370080"/>
                <a:gd name="textAreaRight" fmla="*/ 370440 w 370080"/>
                <a:gd name="textAreaTop" fmla="*/ 0 h 6360840"/>
                <a:gd name="textAreaBottom" fmla="*/ 6361200 h 6360840"/>
              </a:gdLst>
              <a:ahLst/>
              <a:cxnLst/>
              <a:rect l="textAreaLeft" t="textAreaTop" r="textAreaRight" b="textAreaBottom"/>
              <a:pathLst>
                <a:path w="226428" h="8976749">
                  <a:moveTo>
                    <a:pt x="0" y="91048"/>
                  </a:moveTo>
                  <a:lnTo>
                    <a:pt x="226287" y="0"/>
                  </a:lnTo>
                  <a:cubicBezTo>
                    <a:pt x="227612" y="2972407"/>
                    <a:pt x="219188" y="6004342"/>
                    <a:pt x="220513" y="8976749"/>
                  </a:cubicBezTo>
                  <a:lnTo>
                    <a:pt x="0" y="8873098"/>
                  </a:lnTo>
                  <a:lnTo>
                    <a:pt x="0" y="91048"/>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sp>
          <p:nvSpPr>
            <p:cNvPr id="13" name="Rectangle 115"/>
            <p:cNvSpPr/>
            <p:nvPr/>
          </p:nvSpPr>
          <p:spPr>
            <a:xfrm>
              <a:off x="5130000" y="445320"/>
              <a:ext cx="316080" cy="6268320"/>
            </a:xfrm>
            <a:custGeom>
              <a:avLst/>
              <a:gdLst>
                <a:gd name="textAreaLeft" fmla="*/ 0 w 316080"/>
                <a:gd name="textAreaRight" fmla="*/ 316440 w 316080"/>
                <a:gd name="textAreaTop" fmla="*/ 0 h 6268320"/>
                <a:gd name="textAreaBottom" fmla="*/ 6268680 h 6268320"/>
              </a:gdLst>
              <a:ahLst/>
              <a:cxnLst/>
              <a:rect l="textAreaLeft" t="textAreaTop" r="textAreaRight" b="textAreaBottom"/>
              <a:pathLst>
                <a:path w="232576" h="9029695">
                  <a:moveTo>
                    <a:pt x="0" y="112473"/>
                  </a:moveTo>
                  <a:lnTo>
                    <a:pt x="226969" y="0"/>
                  </a:lnTo>
                  <a:cubicBezTo>
                    <a:pt x="228294" y="2972407"/>
                    <a:pt x="231251" y="6057288"/>
                    <a:pt x="232576" y="9029695"/>
                  </a:cubicBezTo>
                  <a:lnTo>
                    <a:pt x="0" y="8894523"/>
                  </a:lnTo>
                  <a:lnTo>
                    <a:pt x="0" y="112473"/>
                  </a:lnTo>
                  <a:close/>
                </a:path>
              </a:pathLst>
            </a:custGeom>
            <a:solidFill>
              <a:schemeClr val="bg2"/>
            </a:solidFill>
            <a:ln>
              <a:noFill/>
            </a:ln>
            <a:effectLst>
              <a:outerShdw blurRad="63360" sx="102000" sy="102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grpSp>
      <p:sp>
        <p:nvSpPr>
          <p:cNvPr id="14" name="Rectangle 32"/>
          <p:cNvSpPr/>
          <p:nvPr/>
        </p:nvSpPr>
        <p:spPr>
          <a:xfrm>
            <a:off x="12168000" y="0"/>
            <a:ext cx="131040" cy="6911280"/>
          </a:xfrm>
          <a:prstGeom prst="rect">
            <a:avLst/>
          </a:prstGeom>
          <a:solidFill>
            <a:srgbClr val="E7E6E6"/>
          </a:solidFill>
          <a:ln>
            <a:noFill/>
          </a:ln>
          <a:effectLst>
            <a:outerShdw blurRad="63360" sx="102000" sy="102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fr-FR" sz="1800" b="0" strike="noStrike" spc="-1">
                <a:solidFill>
                  <a:srgbClr val="000000"/>
                </a:solidFill>
                <a:latin typeface="Calibri"/>
              </a:rPr>
              <a:t>Cliquez pour éditer le format du texte-titre</a:t>
            </a:r>
          </a:p>
        </p:txBody>
      </p:sp>
      <p:sp>
        <p:nvSpPr>
          <p:cNvPr id="1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3" name="Groupe 6"/>
          <p:cNvGrpSpPr/>
          <p:nvPr/>
        </p:nvGrpSpPr>
        <p:grpSpPr>
          <a:xfrm>
            <a:off x="2405160" y="0"/>
            <a:ext cx="6862680" cy="6856200"/>
            <a:chOff x="2405160" y="0"/>
            <a:chExt cx="6862680" cy="6856200"/>
          </a:xfrm>
        </p:grpSpPr>
        <p:sp>
          <p:nvSpPr>
            <p:cNvPr id="54" name="Ovale 9"/>
            <p:cNvSpPr/>
            <p:nvPr/>
          </p:nvSpPr>
          <p:spPr>
            <a:xfrm rot="5400000">
              <a:off x="3637440" y="1539720"/>
              <a:ext cx="4872600" cy="4135680"/>
            </a:xfrm>
            <a:prstGeom prst="hexagon">
              <a:avLst>
                <a:gd name="adj" fmla="val 25000"/>
                <a:gd name="vf" fmla="val 115470"/>
              </a:avLst>
            </a:prstGeom>
            <a:noFill/>
            <a:ln w="3175">
              <a:solidFill>
                <a:srgbClr val="000000">
                  <a:alpha val="10000"/>
                </a:srgbClr>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20000"/>
                </a:lnSpc>
                <a:spcBef>
                  <a:spcPts val="201"/>
                </a:spcBef>
              </a:pPr>
              <a:r>
                <a:rPr lang="fr-FR" sz="1000" b="0" strike="noStrike" spc="-1">
                  <a:solidFill>
                    <a:srgbClr val="595959">
                      <a:alpha val="50000"/>
                    </a:srgbClr>
                  </a:solidFill>
                  <a:latin typeface="Calibri"/>
                  <a:ea typeface="Calibri"/>
                </a:rPr>
                <a:t> </a:t>
              </a:r>
              <a:endParaRPr lang="fr-FR" sz="1000" b="0" strike="noStrike" spc="-1">
                <a:solidFill>
                  <a:srgbClr val="000000"/>
                </a:solidFill>
                <a:latin typeface="Arial"/>
              </a:endParaRPr>
            </a:p>
          </p:txBody>
        </p:sp>
        <p:sp>
          <p:nvSpPr>
            <p:cNvPr id="55" name="Ellipse 11"/>
            <p:cNvSpPr/>
            <p:nvPr/>
          </p:nvSpPr>
          <p:spPr>
            <a:xfrm rot="5400000">
              <a:off x="5809320" y="28008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6" name="Ellipse 11"/>
            <p:cNvSpPr/>
            <p:nvPr/>
          </p:nvSpPr>
          <p:spPr>
            <a:xfrm rot="5400000">
              <a:off x="2691360" y="4158720"/>
              <a:ext cx="2057760" cy="174636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7" name="Ellipse 11"/>
            <p:cNvSpPr/>
            <p:nvPr/>
          </p:nvSpPr>
          <p:spPr>
            <a:xfrm rot="16200000">
              <a:off x="2397600" y="4613760"/>
              <a:ext cx="1858680" cy="1576800"/>
            </a:xfrm>
            <a:prstGeom prst="hexagon">
              <a:avLst>
                <a:gd name="adj" fmla="val 25000"/>
                <a:gd name="vf" fmla="val 115470"/>
              </a:avLst>
            </a:prstGeom>
            <a:solidFill>
              <a:srgbClr val="0B84FF">
                <a:alpha val="10000"/>
              </a:srgb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8" name="Ellipse 11"/>
            <p:cNvSpPr/>
            <p:nvPr/>
          </p:nvSpPr>
          <p:spPr>
            <a:xfrm rot="5400000">
              <a:off x="5947920" y="3536280"/>
              <a:ext cx="3592080" cy="304776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9" name="Ellipse 11"/>
            <p:cNvSpPr/>
            <p:nvPr/>
          </p:nvSpPr>
          <p:spPr>
            <a:xfrm rot="5400000">
              <a:off x="2124720" y="47340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0" name="Ovale 11"/>
            <p:cNvSpPr/>
            <p:nvPr/>
          </p:nvSpPr>
          <p:spPr>
            <a:xfrm rot="5400000">
              <a:off x="2756520" y="726840"/>
              <a:ext cx="2541240" cy="215604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grpSp>
      <p:cxnSp>
        <p:nvCxnSpPr>
          <p:cNvPr id="61" name="Connecteur droit 12"/>
          <p:cNvCxnSpPr/>
          <p:nvPr/>
        </p:nvCxnSpPr>
        <p:spPr>
          <a:xfrm>
            <a:off x="240840" y="6459480"/>
            <a:ext cx="360" cy="398880"/>
          </a:xfrm>
          <a:prstGeom prst="straightConnector1">
            <a:avLst/>
          </a:prstGeom>
          <a:ln w="139700">
            <a:solidFill>
              <a:srgbClr val="ED7D31"/>
            </a:solidFill>
          </a:ln>
        </p:spPr>
      </p:cxnSp>
      <p:grpSp>
        <p:nvGrpSpPr>
          <p:cNvPr id="62" name="Groupe 15"/>
          <p:cNvGrpSpPr/>
          <p:nvPr/>
        </p:nvGrpSpPr>
        <p:grpSpPr>
          <a:xfrm>
            <a:off x="9233640" y="-30600"/>
            <a:ext cx="2958120" cy="564840"/>
            <a:chOff x="9233640" y="-30600"/>
            <a:chExt cx="2958120" cy="564840"/>
          </a:xfrm>
        </p:grpSpPr>
        <p:sp>
          <p:nvSpPr>
            <p:cNvPr id="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sp>
          <p:nvSpPr>
            <p:cNvPr id="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595959"/>
                  </a:solidFill>
                  <a:latin typeface="Calibri"/>
                  <a:ea typeface="Calibri"/>
                </a:rPr>
                <a:t> </a:t>
              </a:r>
              <a:endParaRPr lang="fr-FR" sz="1000" b="0" strike="noStrike" spc="-1">
                <a:solidFill>
                  <a:srgbClr val="000000"/>
                </a:solidFill>
                <a:latin typeface="Arial"/>
              </a:endParaRPr>
            </a:p>
          </p:txBody>
        </p:sp>
      </p:grpSp>
      <p:pic>
        <p:nvPicPr>
          <p:cNvPr id="65" name="Graphique 218"/>
          <p:cNvPicPr/>
          <p:nvPr/>
        </p:nvPicPr>
        <p:blipFill>
          <a:blip r:embed="rId14"/>
          <a:stretch/>
        </p:blipFill>
        <p:spPr>
          <a:xfrm>
            <a:off x="240840" y="193320"/>
            <a:ext cx="1424520" cy="311400"/>
          </a:xfrm>
          <a:prstGeom prst="rect">
            <a:avLst/>
          </a:prstGeom>
          <a:ln w="0">
            <a:noFill/>
          </a:ln>
        </p:spPr>
      </p:pic>
      <p:sp>
        <p:nvSpPr>
          <p:cNvPr id="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tabLst>
                <a:tab pos="0" algn="l"/>
              </a:tabLst>
            </a:pPr>
            <a:r>
              <a:rPr lang="fr-FR" sz="1200" b="0" i="1" strike="noStrike" spc="-1">
                <a:solidFill>
                  <a:srgbClr val="FFFFFF"/>
                </a:solidFill>
                <a:latin typeface="Calibri"/>
                <a:ea typeface="Calibri"/>
              </a:rPr>
              <a:t>Document interne</a:t>
            </a:r>
            <a:endParaRPr lang="fr-FR" sz="1200" b="0" strike="noStrike" spc="-1">
              <a:solidFill>
                <a:srgbClr val="000000"/>
              </a:solidFill>
              <a:latin typeface="Arial"/>
            </a:endParaRPr>
          </a:p>
        </p:txBody>
      </p:sp>
      <p:cxnSp>
        <p:nvCxnSpPr>
          <p:cNvPr id="67" name="Connecteur droit 12"/>
          <p:cNvCxnSpPr/>
          <p:nvPr/>
        </p:nvCxnSpPr>
        <p:spPr>
          <a:xfrm>
            <a:off x="10526040" y="70920"/>
            <a:ext cx="1416600" cy="360"/>
          </a:xfrm>
          <a:prstGeom prst="straightConnector1">
            <a:avLst/>
          </a:prstGeom>
          <a:ln w="57150">
            <a:solidFill>
              <a:srgbClr val="ED7D31"/>
            </a:solidFill>
          </a:ln>
        </p:spPr>
      </p:cxnSp>
      <p:sp>
        <p:nvSpPr>
          <p:cNvPr id="68" name="Ellipse 11"/>
          <p:cNvSpPr/>
          <p:nvPr/>
        </p:nvSpPr>
        <p:spPr>
          <a:xfrm rot="16200000">
            <a:off x="11645640" y="6364440"/>
            <a:ext cx="483480" cy="410040"/>
          </a:xfrm>
          <a:prstGeom prst="hexagon">
            <a:avLst>
              <a:gd name="adj" fmla="val 25000"/>
              <a:gd name="vf" fmla="val 115470"/>
            </a:avLst>
          </a:prstGeom>
          <a:solidFill>
            <a:srgbClr val="0B84FF"/>
          </a:solidFill>
          <a:ln w="38100">
            <a:solidFill>
              <a:srgbClr val="EE740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9" name="PlaceHolder 1"/>
          <p:cNvSpPr>
            <a:spLocks noGrp="1"/>
          </p:cNvSpPr>
          <p:nvPr>
            <p:ph type="sldNum" idx="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fld id="{CB7B929B-3C42-4C44-A68D-20832A78C0ED}" type="slidenum">
              <a:rPr lang="fr-FR" sz="1000" b="0" strike="noStrike" spc="-1">
                <a:solidFill>
                  <a:srgbClr val="FFFFFF"/>
                </a:solidFill>
                <a:latin typeface="Calibri"/>
              </a:rPr>
              <a:t>‹N°›</a:t>
            </a:fld>
            <a:endParaRPr lang="fr-FR" sz="1000" b="0" strike="noStrike" spc="-1">
              <a:solidFill>
                <a:srgbClr val="000000"/>
              </a:solidFill>
              <a:latin typeface="Times New Roman"/>
            </a:endParaRPr>
          </a:p>
        </p:txBody>
      </p:sp>
      <p:sp>
        <p:nvSpPr>
          <p:cNvPr id="7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fr-FR" sz="1800" b="0" strike="noStrike" spc="-1">
                <a:solidFill>
                  <a:srgbClr val="000000"/>
                </a:solidFill>
                <a:latin typeface="Calibri"/>
              </a:rPr>
              <a:t>Cliquez pour éditer le format du texte-titre</a:t>
            </a:r>
          </a:p>
        </p:txBody>
      </p:sp>
      <p:sp>
        <p:nvSpPr>
          <p:cNvPr id="7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1formation-1job.com/"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fr/docs/Web/HTML/Element#formulaires"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mozilla.org/fr/docs/Web/HTML/Element/input"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info.cern.ch/hypertext/WWW/TheProject.html"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fr.wikipedia.org/wiki/HTML5"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aurone.com/les-nouveautes-apportees-par-html-5"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Zone de texte 113"/>
          <p:cNvSpPr/>
          <p:nvPr/>
        </p:nvSpPr>
        <p:spPr>
          <a:xfrm>
            <a:off x="6294960" y="2248920"/>
            <a:ext cx="4543560" cy="1236240"/>
          </a:xfrm>
          <a:prstGeom prst="rect">
            <a:avLst/>
          </a:prstGeom>
          <a:noFill/>
          <a:ln w="6350">
            <a:noFill/>
          </a:ln>
        </p:spPr>
        <p:style>
          <a:lnRef idx="0">
            <a:schemeClr val="accent1"/>
          </a:lnRef>
          <a:fillRef idx="0">
            <a:schemeClr val="accent1"/>
          </a:fillRef>
          <a:effectRef idx="0">
            <a:schemeClr val="accent1"/>
          </a:effectRef>
          <a:fontRef idx="minor"/>
        </p:style>
        <p:txBody>
          <a:bodyPr lIns="0" tIns="0" rIns="0" bIns="0" numCol="1" spcCol="0" anchor="b">
            <a:noAutofit/>
          </a:bodyPr>
          <a:lstStyle/>
          <a:p>
            <a:pPr>
              <a:lnSpc>
                <a:spcPct val="120000"/>
              </a:lnSpc>
              <a:spcBef>
                <a:spcPts val="201"/>
              </a:spcBef>
            </a:pPr>
            <a:r>
              <a:rPr lang="fr-FR" sz="9600" b="0" strike="noStrike" spc="-1" dirty="0">
                <a:solidFill>
                  <a:srgbClr val="E7E6E6"/>
                </a:solidFill>
                <a:latin typeface="Calibri"/>
                <a:ea typeface="Calibri"/>
              </a:rPr>
              <a:t>LE HTML</a:t>
            </a:r>
            <a:endParaRPr lang="fr-FR" sz="8000" b="0" strike="noStrike" spc="-1" dirty="0">
              <a:solidFill>
                <a:srgbClr val="000000"/>
              </a:solidFill>
              <a:latin typeface="Arial"/>
            </a:endParaRPr>
          </a:p>
        </p:txBody>
      </p:sp>
      <p:sp>
        <p:nvSpPr>
          <p:cNvPr id="109" name="Zone de texte 112"/>
          <p:cNvSpPr/>
          <p:nvPr/>
        </p:nvSpPr>
        <p:spPr>
          <a:xfrm>
            <a:off x="6294600" y="3690360"/>
            <a:ext cx="5538600" cy="840240"/>
          </a:xfrm>
          <a:prstGeom prst="rect">
            <a:avLst/>
          </a:prstGeom>
          <a:noFill/>
          <a:ln w="6350">
            <a:noFill/>
          </a:ln>
        </p:spPr>
        <p:style>
          <a:lnRef idx="0">
            <a:schemeClr val="accent1"/>
          </a:lnRef>
          <a:fillRef idx="0">
            <a:schemeClr val="accent1"/>
          </a:fillRef>
          <a:effectRef idx="0">
            <a:schemeClr val="accent1"/>
          </a:effectRef>
          <a:fontRef idx="minor"/>
        </p:style>
        <p:txBody>
          <a:bodyPr lIns="0" tIns="0" rIns="0" bIns="0" numCol="1" spcCol="0" anchor="b">
            <a:noAutofit/>
          </a:bodyPr>
          <a:lstStyle/>
          <a:p>
            <a:pPr>
              <a:lnSpc>
                <a:spcPct val="110000"/>
              </a:lnSpc>
              <a:spcBef>
                <a:spcPts val="1199"/>
              </a:spcBef>
              <a:spcAft>
                <a:spcPts val="201"/>
              </a:spcAft>
            </a:pPr>
            <a:r>
              <a:rPr lang="fr" sz="2000" b="0" strike="noStrike" cap="all" spc="-1" dirty="0">
                <a:solidFill>
                  <a:srgbClr val="FFFFFF"/>
                </a:solidFill>
                <a:latin typeface="Calibri"/>
                <a:ea typeface="Calibri"/>
              </a:rPr>
              <a:t>A la découverte</a:t>
            </a:r>
            <a:r>
              <a:rPr lang="fr" sz="1800" b="0" strike="noStrike" cap="all" spc="-1" dirty="0">
                <a:solidFill>
                  <a:srgbClr val="FFFFFF"/>
                </a:solidFill>
                <a:latin typeface="Calibri"/>
                <a:ea typeface="Calibri"/>
              </a:rPr>
              <a:t> </a:t>
            </a:r>
            <a:r>
              <a:rPr lang="fr" sz="2000" b="0" strike="noStrike" cap="all" spc="-1" dirty="0">
                <a:solidFill>
                  <a:srgbClr val="FFFFFF"/>
                </a:solidFill>
                <a:latin typeface="Calibri"/>
                <a:ea typeface="Calibri"/>
              </a:rPr>
              <a:t>des métiers du digital</a:t>
            </a:r>
            <a:endParaRPr lang="fr-FR" sz="2000" b="0" strike="noStrike" spc="-1" dirty="0">
              <a:solidFill>
                <a:srgbClr val="000000"/>
              </a:solidFill>
              <a:latin typeface="Arial"/>
            </a:endParaRPr>
          </a:p>
          <a:p>
            <a:pPr algn="r">
              <a:lnSpc>
                <a:spcPct val="120000"/>
              </a:lnSpc>
              <a:spcBef>
                <a:spcPts val="201"/>
              </a:spcBef>
            </a:pPr>
            <a:endParaRPr lang="fr-FR" sz="1400" b="0" strike="noStrike" spc="-1" dirty="0">
              <a:solidFill>
                <a:srgbClr val="000000"/>
              </a:solidFill>
              <a:latin typeface="Arial"/>
            </a:endParaRPr>
          </a:p>
          <a:p>
            <a:pPr algn="r">
              <a:lnSpc>
                <a:spcPct val="120000"/>
              </a:lnSpc>
              <a:spcBef>
                <a:spcPts val="201"/>
              </a:spcBef>
            </a:pPr>
            <a:r>
              <a:rPr lang="fr-FR" sz="1000" b="0" strike="noStrike" spc="-1" dirty="0">
                <a:solidFill>
                  <a:srgbClr val="E7E6E6"/>
                </a:solidFill>
                <a:latin typeface="Calibri"/>
                <a:ea typeface="Calibri"/>
              </a:rPr>
              <a:t> </a:t>
            </a:r>
            <a:endParaRPr lang="fr-FR" sz="1000" b="0" strike="noStrike" spc="-1" dirty="0">
              <a:solidFill>
                <a:srgbClr val="000000"/>
              </a:solidFill>
              <a:latin typeface="Arial"/>
            </a:endParaRPr>
          </a:p>
        </p:txBody>
      </p:sp>
      <p:pic>
        <p:nvPicPr>
          <p:cNvPr id="110" name="Image 14"/>
          <p:cNvPicPr/>
          <p:nvPr/>
        </p:nvPicPr>
        <p:blipFill>
          <a:blip r:embed="rId2"/>
          <a:stretch/>
        </p:blipFill>
        <p:spPr>
          <a:xfrm>
            <a:off x="1036800" y="1844640"/>
            <a:ext cx="2935800" cy="2733480"/>
          </a:xfrm>
          <a:prstGeom prst="rect">
            <a:avLst/>
          </a:prstGeom>
          <a:ln w="0">
            <a:noFill/>
          </a:ln>
        </p:spPr>
      </p:pic>
      <p:sp>
        <p:nvSpPr>
          <p:cNvPr id="111" name="Zone de texte 111"/>
          <p:cNvSpPr/>
          <p:nvPr/>
        </p:nvSpPr>
        <p:spPr>
          <a:xfrm>
            <a:off x="6435000" y="441720"/>
            <a:ext cx="5538600" cy="276480"/>
          </a:xfrm>
          <a:prstGeom prst="rect">
            <a:avLst/>
          </a:prstGeom>
          <a:noFill/>
          <a:ln w="6350">
            <a:noFill/>
          </a:ln>
        </p:spPr>
        <p:style>
          <a:lnRef idx="0">
            <a:schemeClr val="accent1"/>
          </a:lnRef>
          <a:fillRef idx="0">
            <a:schemeClr val="accent1"/>
          </a:fillRef>
          <a:effectRef idx="0">
            <a:schemeClr val="accent1"/>
          </a:effectRef>
          <a:fontRef idx="minor"/>
        </p:style>
        <p:txBody>
          <a:bodyPr lIns="0" tIns="0" rIns="0" bIns="0" numCol="1" spcCol="0" anchor="b">
            <a:spAutoFit/>
          </a:bodyPr>
          <a:lstStyle/>
          <a:p>
            <a:pPr>
              <a:lnSpc>
                <a:spcPct val="100000"/>
              </a:lnSpc>
            </a:pPr>
            <a:endParaRPr lang="fr-FR" sz="1800" b="0" strike="noStrike" spc="-1">
              <a:solidFill>
                <a:schemeClr val="dk1"/>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8" name="Connecteur droit 12"/>
          <p:cNvCxnSpPr/>
          <p:nvPr/>
        </p:nvCxnSpPr>
        <p:spPr>
          <a:xfrm>
            <a:off x="240840" y="6459480"/>
            <a:ext cx="360" cy="398880"/>
          </a:xfrm>
          <a:prstGeom prst="straightConnector1">
            <a:avLst/>
          </a:prstGeom>
          <a:ln w="139700">
            <a:solidFill>
              <a:srgbClr val="ED7D31"/>
            </a:solidFill>
          </a:ln>
        </p:spPr>
      </p:cxnSp>
      <p:grpSp>
        <p:nvGrpSpPr>
          <p:cNvPr id="209" name="Groupe 12"/>
          <p:cNvGrpSpPr/>
          <p:nvPr/>
        </p:nvGrpSpPr>
        <p:grpSpPr>
          <a:xfrm>
            <a:off x="9233640" y="-30600"/>
            <a:ext cx="2958120" cy="564840"/>
            <a:chOff x="9233640" y="-30600"/>
            <a:chExt cx="2958120" cy="564840"/>
          </a:xfrm>
        </p:grpSpPr>
        <p:sp>
          <p:nvSpPr>
            <p:cNvPr id="21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1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12" name="Graphique 218"/>
          <p:cNvPicPr/>
          <p:nvPr/>
        </p:nvPicPr>
        <p:blipFill>
          <a:blip r:embed="rId2"/>
          <a:stretch/>
        </p:blipFill>
        <p:spPr>
          <a:xfrm>
            <a:off x="240840" y="193320"/>
            <a:ext cx="1424520" cy="311400"/>
          </a:xfrm>
          <a:prstGeom prst="rect">
            <a:avLst/>
          </a:prstGeom>
          <a:ln w="0">
            <a:noFill/>
          </a:ln>
        </p:spPr>
      </p:pic>
      <p:sp>
        <p:nvSpPr>
          <p:cNvPr id="21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14" name="Connecteur droit 12"/>
          <p:cNvCxnSpPr/>
          <p:nvPr/>
        </p:nvCxnSpPr>
        <p:spPr>
          <a:xfrm>
            <a:off x="10526040" y="70920"/>
            <a:ext cx="1416600" cy="360"/>
          </a:xfrm>
          <a:prstGeom prst="straightConnector1">
            <a:avLst/>
          </a:prstGeom>
          <a:ln w="57150">
            <a:solidFill>
              <a:srgbClr val="ED7D31"/>
            </a:solidFill>
          </a:ln>
        </p:spPr>
      </p:cxnSp>
      <p:sp>
        <p:nvSpPr>
          <p:cNvPr id="215" name="PlaceHolder 1"/>
          <p:cNvSpPr>
            <a:spLocks noGrp="1"/>
          </p:cNvSpPr>
          <p:nvPr>
            <p:ph type="sldNum" idx="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8</a:t>
            </a:r>
            <a:endParaRPr lang="fr-FR" sz="1000" b="0" strike="noStrike" spc="-1">
              <a:solidFill>
                <a:srgbClr val="000000"/>
              </a:solidFill>
              <a:latin typeface="Times New Roman"/>
            </a:endParaRPr>
          </a:p>
        </p:txBody>
      </p:sp>
      <p:sp>
        <p:nvSpPr>
          <p:cNvPr id="216" name="Espace réservé du contenu 2"/>
          <p:cNvSpPr/>
          <p:nvPr/>
        </p:nvSpPr>
        <p:spPr>
          <a:xfrm>
            <a:off x="1097280" y="1887480"/>
            <a:ext cx="10058040" cy="376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91440" indent="-91440">
              <a:lnSpc>
                <a:spcPct val="110000"/>
              </a:lnSpc>
              <a:spcBef>
                <a:spcPts val="1199"/>
              </a:spcBef>
              <a:spcAft>
                <a:spcPts val="201"/>
              </a:spcAft>
              <a:buClr>
                <a:srgbClr val="4472C4"/>
              </a:buClr>
              <a:buFont typeface="Calibri"/>
              <a:buChar char=" "/>
            </a:pPr>
            <a:r>
              <a:rPr lang="fr-FR" sz="2800" b="0" strike="noStrike" spc="-1">
                <a:solidFill>
                  <a:srgbClr val="404040"/>
                </a:solidFill>
                <a:latin typeface="Calibri"/>
              </a:rPr>
              <a:t>Imbrication des balises</a:t>
            </a:r>
            <a:endParaRPr lang="fr-FR" sz="28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rgbClr val="404040"/>
                </a:solidFill>
                <a:latin typeface="Calibri"/>
              </a:rPr>
              <a:t>		</a:t>
            </a:r>
            <a:r>
              <a:rPr lang="fr-FR" sz="1900" b="0" strike="noStrike" spc="-1">
                <a:solidFill>
                  <a:schemeClr val="accent2"/>
                </a:solidFill>
                <a:latin typeface="Calibri"/>
              </a:rPr>
              <a:t>&lt; balise ouvrante A &gt;</a:t>
            </a:r>
            <a:endParaRPr lang="fr-FR" sz="19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rgbClr val="404040"/>
                </a:solidFill>
                <a:latin typeface="Calibri"/>
              </a:rPr>
              <a:t>			</a:t>
            </a:r>
            <a:r>
              <a:rPr lang="fr-FR" sz="1900" b="0" strike="noStrike" spc="-1">
                <a:solidFill>
                  <a:schemeClr val="accent3"/>
                </a:solidFill>
                <a:latin typeface="Calibri"/>
              </a:rPr>
              <a:t>&lt;balise ouvrante B&gt;</a:t>
            </a:r>
            <a:endParaRPr lang="fr-FR" sz="19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rgbClr val="404040"/>
                </a:solidFill>
                <a:latin typeface="Calibri"/>
              </a:rPr>
              <a:t>				</a:t>
            </a:r>
            <a:r>
              <a:rPr lang="fr-FR" sz="1900" b="0" strike="noStrike" spc="-1">
                <a:solidFill>
                  <a:schemeClr val="accent4"/>
                </a:solidFill>
                <a:latin typeface="Calibri"/>
              </a:rPr>
              <a:t>&lt;balise ouvrante C&gt;</a:t>
            </a:r>
            <a:endParaRPr lang="fr-FR" sz="19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chemeClr val="accent4"/>
                </a:solidFill>
                <a:latin typeface="Calibri"/>
              </a:rPr>
              <a:t>				&lt;/balise fermante C&gt;</a:t>
            </a:r>
            <a:endParaRPr lang="fr-FR" sz="19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rgbClr val="404040"/>
                </a:solidFill>
                <a:latin typeface="Calibri"/>
              </a:rPr>
              <a:t>			</a:t>
            </a:r>
            <a:r>
              <a:rPr lang="fr-FR" sz="1900" b="0" strike="noStrike" spc="-1">
                <a:solidFill>
                  <a:schemeClr val="accent3"/>
                </a:solidFill>
                <a:latin typeface="Calibri"/>
              </a:rPr>
              <a:t>&lt;/balise fermante B&gt;</a:t>
            </a:r>
            <a:endParaRPr lang="fr-FR" sz="1900" b="0" strike="noStrike" spc="-1">
              <a:solidFill>
                <a:srgbClr val="000000"/>
              </a:solidFill>
              <a:latin typeface="Arial"/>
            </a:endParaRPr>
          </a:p>
          <a:p>
            <a:pPr>
              <a:lnSpc>
                <a:spcPct val="110000"/>
              </a:lnSpc>
              <a:spcBef>
                <a:spcPts val="1199"/>
              </a:spcBef>
              <a:spcAft>
                <a:spcPts val="201"/>
              </a:spcAft>
              <a:tabLst>
                <a:tab pos="0" algn="l"/>
              </a:tabLst>
            </a:pPr>
            <a:r>
              <a:rPr lang="fr-FR" sz="1900" b="0" strike="noStrike" spc="-1">
                <a:solidFill>
                  <a:srgbClr val="404040"/>
                </a:solidFill>
                <a:latin typeface="Calibri"/>
              </a:rPr>
              <a:t>		</a:t>
            </a:r>
            <a:r>
              <a:rPr lang="fr-FR" sz="1900" b="0" strike="noStrike" spc="-1">
                <a:solidFill>
                  <a:schemeClr val="accent2"/>
                </a:solidFill>
                <a:latin typeface="Calibri"/>
              </a:rPr>
              <a:t>&lt;/balise fermante A&gt;</a:t>
            </a:r>
            <a:endParaRPr lang="fr-FR" sz="1900" b="0" strike="noStrike" spc="-1">
              <a:solidFill>
                <a:srgbClr val="000000"/>
              </a:solidFill>
              <a:latin typeface="Arial"/>
            </a:endParaRPr>
          </a:p>
        </p:txBody>
      </p:sp>
      <p:cxnSp>
        <p:nvCxnSpPr>
          <p:cNvPr id="217" name="Connecteur droit avec flèche 9"/>
          <p:cNvCxnSpPr/>
          <p:nvPr/>
        </p:nvCxnSpPr>
        <p:spPr>
          <a:xfrm>
            <a:off x="5469840" y="2724120"/>
            <a:ext cx="1874520" cy="360"/>
          </a:xfrm>
          <a:prstGeom prst="straightConnector1">
            <a:avLst/>
          </a:prstGeom>
          <a:ln>
            <a:solidFill>
              <a:srgbClr val="4472C4"/>
            </a:solidFill>
            <a:tailEnd type="triangle" w="med" len="med"/>
          </a:ln>
        </p:spPr>
      </p:cxnSp>
      <p:sp>
        <p:nvSpPr>
          <p:cNvPr id="218" name="ZoneTexte 10"/>
          <p:cNvSpPr/>
          <p:nvPr/>
        </p:nvSpPr>
        <p:spPr>
          <a:xfrm>
            <a:off x="7620840" y="2539800"/>
            <a:ext cx="2062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fr-FR" sz="1800" b="0" strike="noStrike" spc="-1">
                <a:solidFill>
                  <a:srgbClr val="000000"/>
                </a:solidFill>
                <a:latin typeface="Calibri"/>
              </a:rPr>
              <a:t>Boîte ouverte  </a:t>
            </a:r>
            <a:endParaRPr lang="fr-FR" sz="1800" b="0" strike="noStrike" spc="-1">
              <a:solidFill>
                <a:srgbClr val="000000"/>
              </a:solidFill>
              <a:latin typeface="Arial"/>
            </a:endParaRPr>
          </a:p>
        </p:txBody>
      </p:sp>
      <p:cxnSp>
        <p:nvCxnSpPr>
          <p:cNvPr id="219" name="Connecteur droit avec flèche 11"/>
          <p:cNvCxnSpPr/>
          <p:nvPr/>
        </p:nvCxnSpPr>
        <p:spPr>
          <a:xfrm>
            <a:off x="5469840" y="5236920"/>
            <a:ext cx="1874520" cy="360"/>
          </a:xfrm>
          <a:prstGeom prst="straightConnector1">
            <a:avLst/>
          </a:prstGeom>
          <a:ln>
            <a:solidFill>
              <a:srgbClr val="4472C4"/>
            </a:solidFill>
            <a:tailEnd type="triangle" w="med" len="med"/>
          </a:ln>
        </p:spPr>
      </p:cxnSp>
      <p:sp>
        <p:nvSpPr>
          <p:cNvPr id="220" name="ZoneTexte 12"/>
          <p:cNvSpPr/>
          <p:nvPr/>
        </p:nvSpPr>
        <p:spPr>
          <a:xfrm>
            <a:off x="7620840" y="5052240"/>
            <a:ext cx="3586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fr-FR" sz="1800" b="0" strike="noStrike" spc="-1">
                <a:solidFill>
                  <a:srgbClr val="000000"/>
                </a:solidFill>
                <a:latin typeface="Calibri"/>
              </a:rPr>
              <a:t>Couvercle  pour fermer la boîte</a:t>
            </a:r>
            <a:endParaRPr lang="fr-FR" sz="1800" b="0" strike="noStrike" spc="-1">
              <a:solidFill>
                <a:srgbClr val="000000"/>
              </a:solidFill>
              <a:latin typeface="Arial"/>
            </a:endParaRPr>
          </a:p>
        </p:txBody>
      </p:sp>
      <p:cxnSp>
        <p:nvCxnSpPr>
          <p:cNvPr id="221" name="Connecteur droit avec flèche 16"/>
          <p:cNvCxnSpPr/>
          <p:nvPr/>
        </p:nvCxnSpPr>
        <p:spPr>
          <a:xfrm>
            <a:off x="1849320" y="2724120"/>
            <a:ext cx="535680" cy="360"/>
          </a:xfrm>
          <a:prstGeom prst="straightConnector1">
            <a:avLst/>
          </a:prstGeom>
          <a:ln>
            <a:solidFill>
              <a:srgbClr val="4472C4"/>
            </a:solidFill>
            <a:tailEnd type="triangle" w="med" len="med"/>
          </a:ln>
        </p:spPr>
      </p:cxnSp>
      <p:cxnSp>
        <p:nvCxnSpPr>
          <p:cNvPr id="222" name="Connecteur droit 18"/>
          <p:cNvCxnSpPr/>
          <p:nvPr/>
        </p:nvCxnSpPr>
        <p:spPr>
          <a:xfrm flipH="1">
            <a:off x="1839240" y="2724120"/>
            <a:ext cx="20520" cy="1043280"/>
          </a:xfrm>
          <a:prstGeom prst="straightConnector1">
            <a:avLst/>
          </a:prstGeom>
          <a:ln>
            <a:solidFill>
              <a:srgbClr val="4472C4"/>
            </a:solidFill>
          </a:ln>
        </p:spPr>
      </p:cxnSp>
      <p:cxnSp>
        <p:nvCxnSpPr>
          <p:cNvPr id="223" name="Connecteur droit avec flèche 19"/>
          <p:cNvCxnSpPr/>
          <p:nvPr/>
        </p:nvCxnSpPr>
        <p:spPr>
          <a:xfrm>
            <a:off x="1849320" y="5236920"/>
            <a:ext cx="535680" cy="360"/>
          </a:xfrm>
          <a:prstGeom prst="straightConnector1">
            <a:avLst/>
          </a:prstGeom>
          <a:ln>
            <a:solidFill>
              <a:srgbClr val="4472C4"/>
            </a:solidFill>
            <a:tailEnd type="triangle" w="med" len="med"/>
          </a:ln>
        </p:spPr>
      </p:cxnSp>
      <p:cxnSp>
        <p:nvCxnSpPr>
          <p:cNvPr id="224" name="Connecteur droit 20"/>
          <p:cNvCxnSpPr/>
          <p:nvPr/>
        </p:nvCxnSpPr>
        <p:spPr>
          <a:xfrm>
            <a:off x="1849320" y="4133880"/>
            <a:ext cx="360" cy="1103400"/>
          </a:xfrm>
          <a:prstGeom prst="straightConnector1">
            <a:avLst/>
          </a:prstGeom>
          <a:ln>
            <a:solidFill>
              <a:srgbClr val="4472C4"/>
            </a:solidFill>
          </a:ln>
        </p:spPr>
      </p:cxnSp>
      <p:sp>
        <p:nvSpPr>
          <p:cNvPr id="225" name="ZoneTexte 21"/>
          <p:cNvSpPr/>
          <p:nvPr/>
        </p:nvSpPr>
        <p:spPr>
          <a:xfrm>
            <a:off x="1063440" y="3763800"/>
            <a:ext cx="1571400" cy="363960"/>
          </a:xfrm>
          <a:prstGeom prst="rect">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gn="ctr">
              <a:lnSpc>
                <a:spcPct val="100000"/>
              </a:lnSpc>
            </a:pPr>
            <a:r>
              <a:rPr lang="fr-FR" sz="1800" b="0" strike="noStrike" spc="-1">
                <a:solidFill>
                  <a:schemeClr val="dk1"/>
                </a:solidFill>
                <a:latin typeface="Calibri"/>
              </a:rPr>
              <a:t>indentation</a:t>
            </a:r>
            <a:endParaRPr lang="fr-FR" sz="1800" b="0" strike="noStrike" spc="-1">
              <a:solidFill>
                <a:srgbClr val="000000"/>
              </a:solidFill>
              <a:latin typeface="Arial"/>
            </a:endParaRPr>
          </a:p>
        </p:txBody>
      </p:sp>
      <p:sp>
        <p:nvSpPr>
          <p:cNvPr id="226"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7" name="Connecteur droit 12"/>
          <p:cNvCxnSpPr/>
          <p:nvPr/>
        </p:nvCxnSpPr>
        <p:spPr>
          <a:xfrm>
            <a:off x="240840" y="6459480"/>
            <a:ext cx="360" cy="398880"/>
          </a:xfrm>
          <a:prstGeom prst="straightConnector1">
            <a:avLst/>
          </a:prstGeom>
          <a:ln w="139700">
            <a:solidFill>
              <a:srgbClr val="ED7D31"/>
            </a:solidFill>
          </a:ln>
        </p:spPr>
      </p:cxnSp>
      <p:grpSp>
        <p:nvGrpSpPr>
          <p:cNvPr id="228" name="Groupe 12"/>
          <p:cNvGrpSpPr/>
          <p:nvPr/>
        </p:nvGrpSpPr>
        <p:grpSpPr>
          <a:xfrm>
            <a:off x="9233640" y="-30600"/>
            <a:ext cx="2958120" cy="564840"/>
            <a:chOff x="9233640" y="-30600"/>
            <a:chExt cx="2958120" cy="564840"/>
          </a:xfrm>
        </p:grpSpPr>
        <p:sp>
          <p:nvSpPr>
            <p:cNvPr id="2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31" name="Graphique 218"/>
          <p:cNvPicPr/>
          <p:nvPr/>
        </p:nvPicPr>
        <p:blipFill>
          <a:blip r:embed="rId2"/>
          <a:stretch/>
        </p:blipFill>
        <p:spPr>
          <a:xfrm>
            <a:off x="240840" y="193320"/>
            <a:ext cx="1424520" cy="311400"/>
          </a:xfrm>
          <a:prstGeom prst="rect">
            <a:avLst/>
          </a:prstGeom>
          <a:ln w="0">
            <a:noFill/>
          </a:ln>
        </p:spPr>
      </p:pic>
      <p:sp>
        <p:nvSpPr>
          <p:cNvPr id="2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33" name="Connecteur droit 12"/>
          <p:cNvCxnSpPr/>
          <p:nvPr/>
        </p:nvCxnSpPr>
        <p:spPr>
          <a:xfrm>
            <a:off x="10526040" y="70920"/>
            <a:ext cx="1416600" cy="360"/>
          </a:xfrm>
          <a:prstGeom prst="straightConnector1">
            <a:avLst/>
          </a:prstGeom>
          <a:ln w="57150">
            <a:solidFill>
              <a:srgbClr val="ED7D31"/>
            </a:solidFill>
          </a:ln>
        </p:spPr>
      </p:cxnSp>
      <p:sp>
        <p:nvSpPr>
          <p:cNvPr id="234" name="PlaceHolder 1"/>
          <p:cNvSpPr>
            <a:spLocks noGrp="1"/>
          </p:cNvSpPr>
          <p:nvPr>
            <p:ph type="sldNum" idx="1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9</a:t>
            </a:r>
            <a:endParaRPr lang="fr-FR" sz="1000" b="0" strike="noStrike" spc="-1">
              <a:solidFill>
                <a:srgbClr val="000000"/>
              </a:solidFill>
              <a:latin typeface="Times New Roman"/>
            </a:endParaRPr>
          </a:p>
        </p:txBody>
      </p:sp>
      <p:sp>
        <p:nvSpPr>
          <p:cNvPr id="235" name="Espace réservé du contenu 2"/>
          <p:cNvSpPr/>
          <p:nvPr/>
        </p:nvSpPr>
        <p:spPr>
          <a:xfrm>
            <a:off x="1097280" y="2108160"/>
            <a:ext cx="10058040" cy="62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91440" indent="-91440">
              <a:lnSpc>
                <a:spcPct val="110000"/>
              </a:lnSpc>
              <a:spcBef>
                <a:spcPts val="1199"/>
              </a:spcBef>
              <a:spcAft>
                <a:spcPts val="201"/>
              </a:spcAft>
              <a:buClr>
                <a:srgbClr val="4472C4"/>
              </a:buClr>
              <a:buFont typeface="Calibri"/>
              <a:buChar char=" "/>
            </a:pPr>
            <a:r>
              <a:rPr lang="fr-FR" sz="2800" b="0" strike="noStrike" spc="-1">
                <a:solidFill>
                  <a:srgbClr val="404040"/>
                </a:solidFill>
                <a:latin typeface="Calibri"/>
              </a:rPr>
              <a:t>Imbrication des balises : exemple</a:t>
            </a:r>
            <a:endParaRPr lang="fr-FR" sz="2800" b="0" strike="noStrike" spc="-1">
              <a:solidFill>
                <a:srgbClr val="000000"/>
              </a:solidFill>
              <a:latin typeface="Arial"/>
            </a:endParaRPr>
          </a:p>
        </p:txBody>
      </p:sp>
      <p:sp>
        <p:nvSpPr>
          <p:cNvPr id="236" name="ZoneTexte 15"/>
          <p:cNvSpPr/>
          <p:nvPr/>
        </p:nvSpPr>
        <p:spPr>
          <a:xfrm>
            <a:off x="2759400" y="2729520"/>
            <a:ext cx="8677080" cy="35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601"/>
              </a:spcBef>
            </a:pPr>
            <a:r>
              <a:rPr lang="fr-FR" sz="1800" b="0" strike="noStrike" spc="-1">
                <a:solidFill>
                  <a:schemeClr val="accent2"/>
                </a:solidFill>
                <a:latin typeface="Consolas"/>
              </a:rPr>
              <a:t>&lt;section&gt;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3"/>
                </a:solidFill>
                <a:latin typeface="Consolas"/>
              </a:rPr>
              <a:t>&lt;article&gt;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4"/>
                </a:solidFill>
                <a:latin typeface="Consolas"/>
              </a:rPr>
              <a:t>&lt;h2&gt; </a:t>
            </a:r>
            <a:r>
              <a:rPr lang="fr-FR" sz="1800" b="0" strike="noStrike" spc="-1">
                <a:solidFill>
                  <a:srgbClr val="44546A"/>
                </a:solidFill>
                <a:latin typeface="Consolas"/>
              </a:rPr>
              <a:t>Titre de mon 1er article </a:t>
            </a:r>
            <a:r>
              <a:rPr lang="fr-FR" sz="1800" b="0" strike="noStrike" spc="-1">
                <a:solidFill>
                  <a:schemeClr val="accent4"/>
                </a:solidFill>
                <a:latin typeface="Consolas"/>
              </a:rPr>
              <a:t>&lt;/h2&gt;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4"/>
                </a:solidFill>
                <a:latin typeface="Consolas"/>
              </a:rPr>
              <a:t>&lt;p&gt; </a:t>
            </a:r>
            <a:r>
              <a:rPr lang="fr-FR" sz="1800" b="0" strike="noStrike" spc="-1">
                <a:solidFill>
                  <a:srgbClr val="44546A"/>
                </a:solidFill>
                <a:latin typeface="Consolas"/>
              </a:rPr>
              <a:t>Texte de mon article </a:t>
            </a:r>
            <a:r>
              <a:rPr lang="fr-FR" sz="1800" b="0" strike="noStrike" spc="-1">
                <a:solidFill>
                  <a:schemeClr val="accent4"/>
                </a:solidFill>
                <a:latin typeface="Consolas"/>
              </a:rPr>
              <a:t>&lt;/p&gt;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3"/>
                </a:solidFill>
                <a:latin typeface="Consolas"/>
              </a:rPr>
              <a:t>&lt;/article&gt;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3"/>
                </a:solidFill>
                <a:latin typeface="Consolas"/>
              </a:rPr>
              <a:t>&lt;article&gt;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4"/>
                </a:solidFill>
                <a:latin typeface="Consolas"/>
              </a:rPr>
              <a:t>&lt;h2&gt; </a:t>
            </a:r>
            <a:r>
              <a:rPr lang="fr-FR" sz="1800" b="0" strike="noStrike" spc="-1">
                <a:solidFill>
                  <a:srgbClr val="44546A"/>
                </a:solidFill>
                <a:latin typeface="Consolas"/>
              </a:rPr>
              <a:t>Titre de mon 2ème article </a:t>
            </a:r>
            <a:r>
              <a:rPr lang="fr-FR" sz="1800" b="0" strike="noStrike" spc="-1">
                <a:solidFill>
                  <a:schemeClr val="accent4"/>
                </a:solidFill>
                <a:latin typeface="Consolas"/>
              </a:rPr>
              <a:t>&lt;/h2&gt;</a:t>
            </a:r>
            <a:endParaRPr lang="fr-FR" sz="1800" b="0" strike="noStrike" spc="-1">
              <a:solidFill>
                <a:srgbClr val="000000"/>
              </a:solidFill>
              <a:latin typeface="Arial"/>
            </a:endParaRPr>
          </a:p>
          <a:p>
            <a:pPr>
              <a:lnSpc>
                <a:spcPct val="100000"/>
              </a:lnSpc>
              <a:spcBef>
                <a:spcPts val="601"/>
              </a:spcBef>
            </a:pPr>
            <a:r>
              <a:rPr lang="fr-FR" sz="1800" b="0" strike="noStrike" spc="-1">
                <a:solidFill>
                  <a:schemeClr val="accent4"/>
                </a:solidFill>
                <a:latin typeface="Consolas"/>
              </a:rPr>
              <a:t>    		&lt;p&gt; </a:t>
            </a:r>
            <a:r>
              <a:rPr lang="fr-FR" sz="1800" b="0" strike="noStrike" spc="-1">
                <a:solidFill>
                  <a:srgbClr val="44546A"/>
                </a:solidFill>
                <a:latin typeface="Consolas"/>
              </a:rPr>
              <a:t>Texte de mon article </a:t>
            </a:r>
            <a:r>
              <a:rPr lang="fr-FR" sz="1800" b="0" strike="noStrike" spc="-1">
                <a:solidFill>
                  <a:schemeClr val="accent4"/>
                </a:solidFill>
                <a:latin typeface="Consolas"/>
              </a:rPr>
              <a:t>&lt;/p&gt;</a:t>
            </a:r>
            <a:endParaRPr lang="fr-FR" sz="1800" b="0" strike="noStrike" spc="-1">
              <a:solidFill>
                <a:srgbClr val="000000"/>
              </a:solidFill>
              <a:latin typeface="Arial"/>
            </a:endParaRPr>
          </a:p>
          <a:p>
            <a:pPr>
              <a:lnSpc>
                <a:spcPct val="100000"/>
              </a:lnSpc>
              <a:spcBef>
                <a:spcPts val="601"/>
              </a:spcBef>
            </a:pPr>
            <a:r>
              <a:rPr lang="fr-FR" sz="1800" b="0" strike="noStrike" spc="-1">
                <a:solidFill>
                  <a:srgbClr val="D4D4D4"/>
                </a:solidFill>
                <a:latin typeface="Consolas"/>
              </a:rPr>
              <a:t>  	</a:t>
            </a:r>
            <a:r>
              <a:rPr lang="fr-FR" sz="1800" b="0" strike="noStrike" spc="-1">
                <a:solidFill>
                  <a:schemeClr val="accent3"/>
                </a:solidFill>
                <a:latin typeface="Consolas"/>
              </a:rPr>
              <a:t>&lt;/article&gt;</a:t>
            </a:r>
            <a:endParaRPr lang="fr-FR" sz="1800" b="0" strike="noStrike" spc="-1">
              <a:solidFill>
                <a:srgbClr val="000000"/>
              </a:solidFill>
              <a:latin typeface="Arial"/>
            </a:endParaRPr>
          </a:p>
          <a:p>
            <a:pPr>
              <a:lnSpc>
                <a:spcPct val="100000"/>
              </a:lnSpc>
              <a:spcBef>
                <a:spcPts val="601"/>
              </a:spcBef>
            </a:pPr>
            <a:r>
              <a:rPr lang="fr-FR" sz="1800" b="0" strike="noStrike" spc="-1">
                <a:solidFill>
                  <a:schemeClr val="accent2"/>
                </a:solidFill>
                <a:latin typeface="Consolas"/>
              </a:rPr>
              <a:t>&lt;/section&gt;</a:t>
            </a:r>
            <a:endParaRPr lang="fr-FR" sz="1800" b="0" strike="noStrike" spc="-1">
              <a:solidFill>
                <a:srgbClr val="000000"/>
              </a:solidFill>
              <a:latin typeface="Arial"/>
            </a:endParaRPr>
          </a:p>
        </p:txBody>
      </p:sp>
      <p:grpSp>
        <p:nvGrpSpPr>
          <p:cNvPr id="237" name="Groupe 14"/>
          <p:cNvGrpSpPr/>
          <p:nvPr/>
        </p:nvGrpSpPr>
        <p:grpSpPr>
          <a:xfrm>
            <a:off x="2178000" y="2932560"/>
            <a:ext cx="535320" cy="1562760"/>
            <a:chOff x="2178000" y="2932560"/>
            <a:chExt cx="535320" cy="1562760"/>
          </a:xfrm>
        </p:grpSpPr>
        <p:cxnSp>
          <p:nvCxnSpPr>
            <p:cNvPr id="238" name="Connecteur droit avec flèche 17"/>
            <p:cNvCxnSpPr/>
            <p:nvPr/>
          </p:nvCxnSpPr>
          <p:spPr>
            <a:xfrm>
              <a:off x="2178000" y="2932560"/>
              <a:ext cx="535680" cy="360"/>
            </a:xfrm>
            <a:prstGeom prst="straightConnector1">
              <a:avLst/>
            </a:prstGeom>
            <a:ln>
              <a:solidFill>
                <a:srgbClr val="ED7D31"/>
              </a:solidFill>
              <a:tailEnd type="triangle" w="med" len="med"/>
            </a:ln>
          </p:spPr>
        </p:cxnSp>
        <p:cxnSp>
          <p:nvCxnSpPr>
            <p:cNvPr id="239" name="Connecteur droit 22"/>
            <p:cNvCxnSpPr/>
            <p:nvPr/>
          </p:nvCxnSpPr>
          <p:spPr>
            <a:xfrm>
              <a:off x="2178000" y="2932560"/>
              <a:ext cx="360" cy="1563120"/>
            </a:xfrm>
            <a:prstGeom prst="straightConnector1">
              <a:avLst/>
            </a:prstGeom>
            <a:ln>
              <a:solidFill>
                <a:srgbClr val="ED7D31"/>
              </a:solidFill>
            </a:ln>
          </p:spPr>
        </p:cxnSp>
      </p:grpSp>
      <p:grpSp>
        <p:nvGrpSpPr>
          <p:cNvPr id="240" name="Groupe 25"/>
          <p:cNvGrpSpPr/>
          <p:nvPr/>
        </p:nvGrpSpPr>
        <p:grpSpPr>
          <a:xfrm>
            <a:off x="2178000" y="4432320"/>
            <a:ext cx="535320" cy="1656720"/>
            <a:chOff x="2178000" y="4432320"/>
            <a:chExt cx="535320" cy="1656720"/>
          </a:xfrm>
        </p:grpSpPr>
        <p:cxnSp>
          <p:nvCxnSpPr>
            <p:cNvPr id="241" name="Connecteur droit avec flèche 23"/>
            <p:cNvCxnSpPr/>
            <p:nvPr/>
          </p:nvCxnSpPr>
          <p:spPr>
            <a:xfrm>
              <a:off x="2178000" y="6089040"/>
              <a:ext cx="535680" cy="360"/>
            </a:xfrm>
            <a:prstGeom prst="straightConnector1">
              <a:avLst/>
            </a:prstGeom>
            <a:ln>
              <a:solidFill>
                <a:srgbClr val="ED7D31"/>
              </a:solidFill>
              <a:tailEnd type="triangle" w="med" len="med"/>
            </a:ln>
          </p:spPr>
        </p:cxnSp>
        <p:cxnSp>
          <p:nvCxnSpPr>
            <p:cNvPr id="242" name="Connecteur droit 24"/>
            <p:cNvCxnSpPr/>
            <p:nvPr/>
          </p:nvCxnSpPr>
          <p:spPr>
            <a:xfrm>
              <a:off x="2178000" y="4432320"/>
              <a:ext cx="360" cy="1657080"/>
            </a:xfrm>
            <a:prstGeom prst="straightConnector1">
              <a:avLst/>
            </a:prstGeom>
            <a:ln>
              <a:solidFill>
                <a:srgbClr val="ED7D31"/>
              </a:solidFill>
            </a:ln>
          </p:spPr>
        </p:cxnSp>
      </p:grpSp>
      <p:grpSp>
        <p:nvGrpSpPr>
          <p:cNvPr id="243" name="Groupe 26"/>
          <p:cNvGrpSpPr/>
          <p:nvPr/>
        </p:nvGrpSpPr>
        <p:grpSpPr>
          <a:xfrm>
            <a:off x="2934000" y="3312360"/>
            <a:ext cx="535320" cy="992880"/>
            <a:chOff x="2934000" y="3312360"/>
            <a:chExt cx="535320" cy="992880"/>
          </a:xfrm>
        </p:grpSpPr>
        <p:cxnSp>
          <p:nvCxnSpPr>
            <p:cNvPr id="244" name="Connecteur droit avec flèche 27"/>
            <p:cNvCxnSpPr/>
            <p:nvPr/>
          </p:nvCxnSpPr>
          <p:spPr>
            <a:xfrm>
              <a:off x="2934000" y="3312360"/>
              <a:ext cx="535680" cy="360"/>
            </a:xfrm>
            <a:prstGeom prst="straightConnector1">
              <a:avLst/>
            </a:prstGeom>
            <a:ln>
              <a:solidFill>
                <a:srgbClr val="A5A5A5"/>
              </a:solidFill>
              <a:tailEnd type="triangle" w="med" len="med"/>
            </a:ln>
          </p:spPr>
        </p:cxnSp>
        <p:cxnSp>
          <p:nvCxnSpPr>
            <p:cNvPr id="245" name="Connecteur droit 28"/>
            <p:cNvCxnSpPr/>
            <p:nvPr/>
          </p:nvCxnSpPr>
          <p:spPr>
            <a:xfrm>
              <a:off x="2934000" y="3312360"/>
              <a:ext cx="360" cy="993240"/>
            </a:xfrm>
            <a:prstGeom prst="straightConnector1">
              <a:avLst/>
            </a:prstGeom>
            <a:ln>
              <a:solidFill>
                <a:srgbClr val="A5A5A5"/>
              </a:solidFill>
            </a:ln>
          </p:spPr>
        </p:cxnSp>
      </p:grpSp>
      <p:cxnSp>
        <p:nvCxnSpPr>
          <p:cNvPr id="246" name="Connecteur droit avec flèche 30"/>
          <p:cNvCxnSpPr/>
          <p:nvPr/>
        </p:nvCxnSpPr>
        <p:spPr>
          <a:xfrm>
            <a:off x="2934000" y="4296240"/>
            <a:ext cx="535680" cy="360"/>
          </a:xfrm>
          <a:prstGeom prst="straightConnector1">
            <a:avLst/>
          </a:prstGeom>
          <a:ln>
            <a:solidFill>
              <a:srgbClr val="A5A5A5"/>
            </a:solidFill>
            <a:tailEnd type="triangle" w="med" len="med"/>
          </a:ln>
        </p:spPr>
      </p:cxnSp>
      <p:sp>
        <p:nvSpPr>
          <p:cNvPr id="247" name="Rectangle 39"/>
          <p:cNvSpPr/>
          <p:nvPr/>
        </p:nvSpPr>
        <p:spPr>
          <a:xfrm>
            <a:off x="4666680" y="3472560"/>
            <a:ext cx="549360" cy="297000"/>
          </a:xfrm>
          <a:prstGeom prst="rect">
            <a:avLst/>
          </a:prstGeom>
          <a:noFill/>
          <a:ln w="19050">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fr-FR" sz="1800" b="0" strike="noStrike" spc="-1">
              <a:solidFill>
                <a:schemeClr val="accent4"/>
              </a:solidFill>
              <a:latin typeface="Calibri"/>
            </a:endParaRPr>
          </a:p>
        </p:txBody>
      </p:sp>
      <p:sp>
        <p:nvSpPr>
          <p:cNvPr id="248" name="Rectangle 41"/>
          <p:cNvSpPr/>
          <p:nvPr/>
        </p:nvSpPr>
        <p:spPr>
          <a:xfrm>
            <a:off x="8426880" y="3472560"/>
            <a:ext cx="658080" cy="297000"/>
          </a:xfrm>
          <a:prstGeom prst="rect">
            <a:avLst/>
          </a:prstGeom>
          <a:noFill/>
          <a:ln w="19050">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fr-FR" sz="1800" b="0" strike="noStrike" spc="-1">
              <a:solidFill>
                <a:schemeClr val="accent4"/>
              </a:solidFill>
              <a:latin typeface="Calibri"/>
            </a:endParaRPr>
          </a:p>
        </p:txBody>
      </p:sp>
      <p:sp>
        <p:nvSpPr>
          <p:cNvPr id="249" name="Rectangle 43"/>
          <p:cNvSpPr/>
          <p:nvPr/>
        </p:nvSpPr>
        <p:spPr>
          <a:xfrm>
            <a:off x="4595760" y="3838320"/>
            <a:ext cx="549360" cy="297000"/>
          </a:xfrm>
          <a:prstGeom prst="rect">
            <a:avLst/>
          </a:prstGeom>
          <a:noFill/>
          <a:ln w="19050">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fr-FR" sz="1800" b="0" strike="noStrike" spc="-1">
              <a:solidFill>
                <a:schemeClr val="accent4"/>
              </a:solidFill>
              <a:latin typeface="Calibri"/>
            </a:endParaRPr>
          </a:p>
        </p:txBody>
      </p:sp>
      <p:sp>
        <p:nvSpPr>
          <p:cNvPr id="250" name="Rectangle 45"/>
          <p:cNvSpPr/>
          <p:nvPr/>
        </p:nvSpPr>
        <p:spPr>
          <a:xfrm>
            <a:off x="7738920" y="3838320"/>
            <a:ext cx="658080" cy="297000"/>
          </a:xfrm>
          <a:prstGeom prst="rect">
            <a:avLst/>
          </a:prstGeom>
          <a:noFill/>
          <a:ln w="19050">
            <a:solidFill>
              <a:srgbClr val="FFC000"/>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fr-FR" sz="1800" b="0" strike="noStrike" spc="-1">
              <a:solidFill>
                <a:schemeClr val="accent4"/>
              </a:solidFill>
              <a:latin typeface="Calibri"/>
            </a:endParaRPr>
          </a:p>
        </p:txBody>
      </p:sp>
      <p:sp>
        <p:nvSpPr>
          <p:cNvPr id="251" name="TextBox 3"/>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2" name="Connecteur droit 12"/>
          <p:cNvCxnSpPr/>
          <p:nvPr/>
        </p:nvCxnSpPr>
        <p:spPr>
          <a:xfrm>
            <a:off x="240840" y="6459480"/>
            <a:ext cx="360" cy="398880"/>
          </a:xfrm>
          <a:prstGeom prst="straightConnector1">
            <a:avLst/>
          </a:prstGeom>
          <a:ln w="139700">
            <a:solidFill>
              <a:srgbClr val="ED7D31"/>
            </a:solidFill>
          </a:ln>
        </p:spPr>
      </p:cxnSp>
      <p:grpSp>
        <p:nvGrpSpPr>
          <p:cNvPr id="253" name="Groupe 12"/>
          <p:cNvGrpSpPr/>
          <p:nvPr/>
        </p:nvGrpSpPr>
        <p:grpSpPr>
          <a:xfrm>
            <a:off x="9233640" y="-30600"/>
            <a:ext cx="2958120" cy="564840"/>
            <a:chOff x="9233640" y="-30600"/>
            <a:chExt cx="2958120" cy="564840"/>
          </a:xfrm>
        </p:grpSpPr>
        <p:sp>
          <p:nvSpPr>
            <p:cNvPr id="25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5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56" name="Graphique 218"/>
          <p:cNvPicPr/>
          <p:nvPr/>
        </p:nvPicPr>
        <p:blipFill>
          <a:blip r:embed="rId2"/>
          <a:stretch/>
        </p:blipFill>
        <p:spPr>
          <a:xfrm>
            <a:off x="240840" y="193320"/>
            <a:ext cx="1424520" cy="311400"/>
          </a:xfrm>
          <a:prstGeom prst="rect">
            <a:avLst/>
          </a:prstGeom>
          <a:ln w="0">
            <a:noFill/>
          </a:ln>
        </p:spPr>
      </p:pic>
      <p:sp>
        <p:nvSpPr>
          <p:cNvPr id="25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58" name="Connecteur droit 12"/>
          <p:cNvCxnSpPr/>
          <p:nvPr/>
        </p:nvCxnSpPr>
        <p:spPr>
          <a:xfrm>
            <a:off x="10526040" y="70920"/>
            <a:ext cx="1416600" cy="360"/>
          </a:xfrm>
          <a:prstGeom prst="straightConnector1">
            <a:avLst/>
          </a:prstGeom>
          <a:ln w="57150">
            <a:solidFill>
              <a:srgbClr val="ED7D31"/>
            </a:solidFill>
          </a:ln>
        </p:spPr>
      </p:cxnSp>
      <p:sp>
        <p:nvSpPr>
          <p:cNvPr id="259" name="PlaceHolder 1"/>
          <p:cNvSpPr>
            <a:spLocks noGrp="1"/>
          </p:cNvSpPr>
          <p:nvPr>
            <p:ph type="sldNum" idx="1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10</a:t>
            </a:r>
            <a:endParaRPr lang="fr-FR" sz="1000" b="0" strike="noStrike" spc="-1">
              <a:solidFill>
                <a:srgbClr val="000000"/>
              </a:solidFill>
              <a:latin typeface="Times New Roman"/>
            </a:endParaRPr>
          </a:p>
        </p:txBody>
      </p:sp>
      <p:sp>
        <p:nvSpPr>
          <p:cNvPr id="260" name="Espace réservé du contenu 2"/>
          <p:cNvSpPr/>
          <p:nvPr/>
        </p:nvSpPr>
        <p:spPr>
          <a:xfrm>
            <a:off x="745560" y="1717560"/>
            <a:ext cx="8485200" cy="6267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spcBef>
                <a:spcPts val="1199"/>
              </a:spcBef>
              <a:spcAft>
                <a:spcPts val="201"/>
              </a:spcAft>
              <a:tabLst>
                <a:tab pos="0" algn="l"/>
              </a:tabLst>
            </a:pPr>
            <a:r>
              <a:rPr lang="fr-FR" sz="2800" b="0" strike="noStrike" spc="-1">
                <a:solidFill>
                  <a:srgbClr val="404040"/>
                </a:solidFill>
                <a:latin typeface="Calibri"/>
              </a:rPr>
              <a:t>1</a:t>
            </a:r>
            <a:r>
              <a:rPr lang="fr-FR" sz="2800" b="0" strike="noStrike" spc="-1" baseline="30000">
                <a:solidFill>
                  <a:srgbClr val="404040"/>
                </a:solidFill>
                <a:latin typeface="Calibri"/>
              </a:rPr>
              <a:t>er</a:t>
            </a:r>
            <a:r>
              <a:rPr lang="fr-FR" sz="2800" b="0" strike="noStrike" spc="-1">
                <a:solidFill>
                  <a:srgbClr val="404040"/>
                </a:solidFill>
                <a:latin typeface="Calibri"/>
              </a:rPr>
              <a:t> test : </a:t>
            </a:r>
            <a:r>
              <a:rPr lang="fr-FR" sz="2400" b="0" strike="noStrike" spc="-1">
                <a:solidFill>
                  <a:srgbClr val="404040"/>
                </a:solidFill>
                <a:latin typeface="Calibri"/>
              </a:rPr>
              <a:t>Créer un nouveau document html avec VSCode</a:t>
            </a:r>
            <a:endParaRPr lang="fr-FR" sz="2400" b="0" strike="noStrike" spc="-1">
              <a:solidFill>
                <a:srgbClr val="000000"/>
              </a:solidFill>
              <a:latin typeface="Arial"/>
            </a:endParaRPr>
          </a:p>
        </p:txBody>
      </p:sp>
      <p:pic>
        <p:nvPicPr>
          <p:cNvPr id="261" name="Image 8"/>
          <p:cNvPicPr/>
          <p:nvPr/>
        </p:nvPicPr>
        <p:blipFill>
          <a:blip r:embed="rId3"/>
          <a:stretch/>
        </p:blipFill>
        <p:spPr>
          <a:xfrm>
            <a:off x="743040" y="4924080"/>
            <a:ext cx="4133520" cy="1081440"/>
          </a:xfrm>
          <a:prstGeom prst="rect">
            <a:avLst/>
          </a:prstGeom>
          <a:ln w="0">
            <a:noFill/>
          </a:ln>
          <a:effectLst>
            <a:outerShdw blurRad="63360" sx="102000" sy="102000" algn="ctr" rotWithShape="0">
              <a:srgbClr val="000000">
                <a:alpha val="40000"/>
              </a:srgbClr>
            </a:outerShdw>
          </a:effectLst>
        </p:spPr>
      </p:pic>
      <p:pic>
        <p:nvPicPr>
          <p:cNvPr id="262" name="Image 10"/>
          <p:cNvPicPr/>
          <p:nvPr/>
        </p:nvPicPr>
        <p:blipFill>
          <a:blip r:embed="rId4"/>
          <a:stretch/>
        </p:blipFill>
        <p:spPr>
          <a:xfrm>
            <a:off x="7029360" y="4560120"/>
            <a:ext cx="3771720" cy="1809360"/>
          </a:xfrm>
          <a:prstGeom prst="rect">
            <a:avLst/>
          </a:prstGeom>
          <a:ln w="0">
            <a:noFill/>
          </a:ln>
          <a:effectLst>
            <a:outerShdw blurRad="63360" sx="102000" sy="102000" algn="ctr" rotWithShape="0">
              <a:srgbClr val="000000">
                <a:alpha val="40000"/>
              </a:srgbClr>
            </a:outerShdw>
          </a:effectLst>
        </p:spPr>
      </p:pic>
      <p:sp>
        <p:nvSpPr>
          <p:cNvPr id="263" name="Flèche : droite 11"/>
          <p:cNvSpPr/>
          <p:nvPr/>
        </p:nvSpPr>
        <p:spPr>
          <a:xfrm>
            <a:off x="5385600" y="5015520"/>
            <a:ext cx="1077840" cy="5727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pic>
        <p:nvPicPr>
          <p:cNvPr id="264" name="Image 13"/>
          <p:cNvPicPr/>
          <p:nvPr/>
        </p:nvPicPr>
        <p:blipFill>
          <a:blip r:embed="rId5"/>
          <a:stretch/>
        </p:blipFill>
        <p:spPr>
          <a:xfrm>
            <a:off x="743040" y="2856600"/>
            <a:ext cx="4257360" cy="948960"/>
          </a:xfrm>
          <a:prstGeom prst="rect">
            <a:avLst/>
          </a:prstGeom>
          <a:ln w="0">
            <a:noFill/>
          </a:ln>
          <a:effectLst>
            <a:outerShdw blurRad="63360" sx="102000" sy="102000" algn="ctr" rotWithShape="0">
              <a:srgbClr val="000000">
                <a:alpha val="40000"/>
              </a:srgbClr>
            </a:outerShdw>
          </a:effectLst>
        </p:spPr>
      </p:pic>
      <p:sp>
        <p:nvSpPr>
          <p:cNvPr id="265" name="Flèche : droite 14"/>
          <p:cNvSpPr/>
          <p:nvPr/>
        </p:nvSpPr>
        <p:spPr>
          <a:xfrm>
            <a:off x="5388120" y="3054600"/>
            <a:ext cx="1077840" cy="5727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pic>
        <p:nvPicPr>
          <p:cNvPr id="266" name="Image 16"/>
          <p:cNvPicPr/>
          <p:nvPr/>
        </p:nvPicPr>
        <p:blipFill>
          <a:blip r:embed="rId6"/>
          <a:stretch/>
        </p:blipFill>
        <p:spPr>
          <a:xfrm>
            <a:off x="6849360" y="3139200"/>
            <a:ext cx="5091120" cy="388440"/>
          </a:xfrm>
          <a:prstGeom prst="rect">
            <a:avLst/>
          </a:prstGeom>
          <a:ln w="0">
            <a:noFill/>
          </a:ln>
          <a:effectLst>
            <a:outerShdw blurRad="63360" sx="102000" sy="102000" algn="ctr" rotWithShape="0">
              <a:srgbClr val="000000">
                <a:alpha val="40000"/>
              </a:srgbClr>
            </a:outerShdw>
          </a:effectLst>
        </p:spPr>
      </p:pic>
      <p:sp>
        <p:nvSpPr>
          <p:cNvPr id="267" name="TextBox 1"/>
          <p:cNvSpPr/>
          <p:nvPr/>
        </p:nvSpPr>
        <p:spPr>
          <a:xfrm>
            <a:off x="642240" y="2347200"/>
            <a:ext cx="309636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800" b="0" strike="noStrike" spc="-1">
                <a:solidFill>
                  <a:srgbClr val="000000"/>
                </a:solidFill>
                <a:latin typeface="Calibri"/>
              </a:rPr>
              <a:t>Exemple text brut</a:t>
            </a:r>
            <a:endParaRPr lang="fr-FR" sz="1800" b="0" strike="noStrike" spc="-1">
              <a:solidFill>
                <a:srgbClr val="000000"/>
              </a:solidFill>
              <a:latin typeface="Arial"/>
            </a:endParaRPr>
          </a:p>
        </p:txBody>
      </p:sp>
      <p:sp>
        <p:nvSpPr>
          <p:cNvPr id="268" name="TextBox 4"/>
          <p:cNvSpPr/>
          <p:nvPr/>
        </p:nvSpPr>
        <p:spPr>
          <a:xfrm>
            <a:off x="642240" y="4415400"/>
            <a:ext cx="309636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800" b="0" strike="noStrike" spc="-1">
                <a:solidFill>
                  <a:srgbClr val="000000"/>
                </a:solidFill>
                <a:latin typeface="Calibri"/>
              </a:rPr>
              <a:t>Exemple text avec balises</a:t>
            </a:r>
            <a:endParaRPr lang="fr-FR" sz="1800" b="0" strike="noStrike" spc="-1">
              <a:solidFill>
                <a:srgbClr val="000000"/>
              </a:solidFill>
              <a:latin typeface="Arial"/>
            </a:endParaRPr>
          </a:p>
        </p:txBody>
      </p:sp>
      <p:sp>
        <p:nvSpPr>
          <p:cNvPr id="269" name="TextBox 5"/>
          <p:cNvSpPr/>
          <p:nvPr/>
        </p:nvSpPr>
        <p:spPr>
          <a:xfrm>
            <a:off x="5388840" y="4040640"/>
            <a:ext cx="309636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800" b="0" strike="noStrike" spc="-1">
                <a:solidFill>
                  <a:srgbClr val="000000"/>
                </a:solidFill>
                <a:latin typeface="Calibri"/>
              </a:rPr>
              <a:t>Résultats dans le navigateur</a:t>
            </a:r>
            <a:endParaRPr lang="fr-FR" sz="1800" b="0" strike="noStrike" spc="-1">
              <a:solidFill>
                <a:srgbClr val="000000"/>
              </a:solidFill>
              <a:latin typeface="Arial"/>
            </a:endParaRPr>
          </a:p>
        </p:txBody>
      </p:sp>
      <p:sp>
        <p:nvSpPr>
          <p:cNvPr id="270" name="TextBox 8"/>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1" name="Connecteur droit 12"/>
          <p:cNvCxnSpPr/>
          <p:nvPr/>
        </p:nvCxnSpPr>
        <p:spPr>
          <a:xfrm>
            <a:off x="240840" y="6459480"/>
            <a:ext cx="360" cy="398880"/>
          </a:xfrm>
          <a:prstGeom prst="straightConnector1">
            <a:avLst/>
          </a:prstGeom>
          <a:ln w="139700">
            <a:solidFill>
              <a:srgbClr val="ED7D31"/>
            </a:solidFill>
          </a:ln>
        </p:spPr>
      </p:cxnSp>
      <p:grpSp>
        <p:nvGrpSpPr>
          <p:cNvPr id="272" name="Groupe 12"/>
          <p:cNvGrpSpPr/>
          <p:nvPr/>
        </p:nvGrpSpPr>
        <p:grpSpPr>
          <a:xfrm>
            <a:off x="9233640" y="-30600"/>
            <a:ext cx="2958120" cy="564840"/>
            <a:chOff x="9233640" y="-30600"/>
            <a:chExt cx="2958120" cy="564840"/>
          </a:xfrm>
        </p:grpSpPr>
        <p:sp>
          <p:nvSpPr>
            <p:cNvPr id="27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7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75" name="Graphique 218"/>
          <p:cNvPicPr/>
          <p:nvPr/>
        </p:nvPicPr>
        <p:blipFill>
          <a:blip r:embed="rId2"/>
          <a:stretch/>
        </p:blipFill>
        <p:spPr>
          <a:xfrm>
            <a:off x="240840" y="193320"/>
            <a:ext cx="1424520" cy="311400"/>
          </a:xfrm>
          <a:prstGeom prst="rect">
            <a:avLst/>
          </a:prstGeom>
          <a:ln w="0">
            <a:noFill/>
          </a:ln>
        </p:spPr>
      </p:pic>
      <p:sp>
        <p:nvSpPr>
          <p:cNvPr id="27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77" name="Connecteur droit 12"/>
          <p:cNvCxnSpPr/>
          <p:nvPr/>
        </p:nvCxnSpPr>
        <p:spPr>
          <a:xfrm>
            <a:off x="10526040" y="70920"/>
            <a:ext cx="1416600" cy="360"/>
          </a:xfrm>
          <a:prstGeom prst="straightConnector1">
            <a:avLst/>
          </a:prstGeom>
          <a:ln w="57150">
            <a:solidFill>
              <a:srgbClr val="ED7D31"/>
            </a:solidFill>
          </a:ln>
        </p:spPr>
      </p:cxnSp>
      <p:sp>
        <p:nvSpPr>
          <p:cNvPr id="278" name="PlaceHolder 1"/>
          <p:cNvSpPr>
            <a:spLocks noGrp="1"/>
          </p:cNvSpPr>
          <p:nvPr>
            <p:ph type="sldNum" idx="1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13</a:t>
            </a:r>
            <a:endParaRPr lang="fr-FR" sz="1000" b="0" strike="noStrike" spc="-1">
              <a:solidFill>
                <a:srgbClr val="000000"/>
              </a:solidFill>
              <a:latin typeface="Times New Roman"/>
            </a:endParaRPr>
          </a:p>
        </p:txBody>
      </p:sp>
      <p:sp>
        <p:nvSpPr>
          <p:cNvPr id="279" name="Espace réservé du contenu 2"/>
          <p:cNvSpPr/>
          <p:nvPr/>
        </p:nvSpPr>
        <p:spPr>
          <a:xfrm>
            <a:off x="4073400" y="2538360"/>
            <a:ext cx="3953160" cy="2496600"/>
          </a:xfrm>
          <a:prstGeom prst="rect">
            <a:avLst/>
          </a:prstGeom>
          <a:noFill/>
          <a:ln w="0">
            <a:noFill/>
          </a:ln>
        </p:spPr>
        <p:style>
          <a:lnRef idx="0">
            <a:scrgbClr r="0" g="0" b="0"/>
          </a:lnRef>
          <a:fillRef idx="0">
            <a:scrgbClr r="0" g="0" b="0"/>
          </a:fillRef>
          <a:effectRef idx="0">
            <a:scrgbClr r="0" g="0" b="0"/>
          </a:effectRef>
          <a:fontRef idx="minor"/>
        </p:style>
        <p:txBody>
          <a:bodyPr lIns="0" rIns="0"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NOTRE PREMIER CODE</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Structure de base d'une page web</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Notre première page web </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Zoom sur le « Head »</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Zoom sur le « Body »</a:t>
            </a:r>
            <a:endParaRPr lang="fr-FR" sz="1900" b="0" strike="noStrike" spc="-1">
              <a:solidFill>
                <a:srgbClr val="000000"/>
              </a:solidFill>
              <a:latin typeface="Arial"/>
            </a:endParaRPr>
          </a:p>
        </p:txBody>
      </p:sp>
      <p:sp>
        <p:nvSpPr>
          <p:cNvPr id="280" name="TextBox 3"/>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1" name="Connecteur droit 12"/>
          <p:cNvCxnSpPr/>
          <p:nvPr/>
        </p:nvCxnSpPr>
        <p:spPr>
          <a:xfrm>
            <a:off x="240840" y="6459480"/>
            <a:ext cx="360" cy="398880"/>
          </a:xfrm>
          <a:prstGeom prst="straightConnector1">
            <a:avLst/>
          </a:prstGeom>
          <a:ln w="139700">
            <a:solidFill>
              <a:srgbClr val="ED7D31"/>
            </a:solidFill>
          </a:ln>
        </p:spPr>
      </p:cxnSp>
      <p:grpSp>
        <p:nvGrpSpPr>
          <p:cNvPr id="282" name="Groupe 12"/>
          <p:cNvGrpSpPr/>
          <p:nvPr/>
        </p:nvGrpSpPr>
        <p:grpSpPr>
          <a:xfrm>
            <a:off x="9233640" y="-30600"/>
            <a:ext cx="2958120" cy="564840"/>
            <a:chOff x="9233640" y="-30600"/>
            <a:chExt cx="2958120" cy="564840"/>
          </a:xfrm>
        </p:grpSpPr>
        <p:sp>
          <p:nvSpPr>
            <p:cNvPr id="28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8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85" name="Graphique 218"/>
          <p:cNvPicPr/>
          <p:nvPr/>
        </p:nvPicPr>
        <p:blipFill>
          <a:blip r:embed="rId2"/>
          <a:stretch/>
        </p:blipFill>
        <p:spPr>
          <a:xfrm>
            <a:off x="240840" y="193320"/>
            <a:ext cx="1424520" cy="311400"/>
          </a:xfrm>
          <a:prstGeom prst="rect">
            <a:avLst/>
          </a:prstGeom>
          <a:ln w="0">
            <a:noFill/>
          </a:ln>
        </p:spPr>
      </p:pic>
      <p:sp>
        <p:nvSpPr>
          <p:cNvPr id="28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87" name="Connecteur droit 12"/>
          <p:cNvCxnSpPr/>
          <p:nvPr/>
        </p:nvCxnSpPr>
        <p:spPr>
          <a:xfrm>
            <a:off x="10526040" y="70920"/>
            <a:ext cx="1416600" cy="360"/>
          </a:xfrm>
          <a:prstGeom prst="straightConnector1">
            <a:avLst/>
          </a:prstGeom>
          <a:ln w="57150">
            <a:solidFill>
              <a:srgbClr val="ED7D31"/>
            </a:solidFill>
          </a:ln>
        </p:spPr>
      </p:cxnSp>
      <p:sp>
        <p:nvSpPr>
          <p:cNvPr id="288" name="PlaceHolder 1"/>
          <p:cNvSpPr>
            <a:spLocks noGrp="1"/>
          </p:cNvSpPr>
          <p:nvPr>
            <p:ph type="sldNum" idx="1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14</a:t>
            </a:r>
            <a:endParaRPr lang="fr-FR" sz="1000" b="0" strike="noStrike" spc="-1">
              <a:solidFill>
                <a:srgbClr val="000000"/>
              </a:solidFill>
              <a:latin typeface="Times New Roman"/>
            </a:endParaRPr>
          </a:p>
        </p:txBody>
      </p:sp>
      <p:sp>
        <p:nvSpPr>
          <p:cNvPr id="289" name="Espace réservé du contenu 2"/>
          <p:cNvSpPr/>
          <p:nvPr/>
        </p:nvSpPr>
        <p:spPr>
          <a:xfrm>
            <a:off x="1097280" y="2108160"/>
            <a:ext cx="4697280" cy="1205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91440" indent="-91440">
              <a:lnSpc>
                <a:spcPct val="110000"/>
              </a:lnSpc>
              <a:spcBef>
                <a:spcPts val="1199"/>
              </a:spcBef>
              <a:spcAft>
                <a:spcPts val="201"/>
              </a:spcAft>
              <a:buClr>
                <a:srgbClr val="9BA8B7"/>
              </a:buClr>
              <a:buFont typeface="Calibri"/>
              <a:buChar char=" "/>
            </a:pPr>
            <a:r>
              <a:rPr lang="fr-FR" sz="2800" b="0" strike="noStrike" spc="-1">
                <a:solidFill>
                  <a:srgbClr val="000000"/>
                </a:solidFill>
                <a:latin typeface="Calibri"/>
              </a:rPr>
              <a:t>Structure d’une page HTML</a:t>
            </a:r>
            <a:endParaRPr lang="fr-FR" sz="2800" b="0" strike="noStrike" spc="-1">
              <a:solidFill>
                <a:srgbClr val="000000"/>
              </a:solidFill>
              <a:latin typeface="Arial"/>
            </a:endParaRPr>
          </a:p>
          <a:p>
            <a:pPr marL="91440" indent="-91440">
              <a:lnSpc>
                <a:spcPct val="110000"/>
              </a:lnSpc>
              <a:spcBef>
                <a:spcPts val="1199"/>
              </a:spcBef>
              <a:spcAft>
                <a:spcPts val="201"/>
              </a:spcAft>
              <a:buClr>
                <a:srgbClr val="4472C4"/>
              </a:buClr>
              <a:buFont typeface="Calibri"/>
              <a:buChar char=" "/>
            </a:pPr>
            <a:r>
              <a:rPr lang="fr-FR" sz="1900" b="0" strike="noStrike" spc="-1">
                <a:solidFill>
                  <a:srgbClr val="404040"/>
                </a:solidFill>
                <a:latin typeface="Calibri"/>
              </a:rPr>
              <a:t>Structure minimaliste d’une page web :</a:t>
            </a:r>
            <a:endParaRPr lang="fr-FR" sz="1900" b="0" strike="noStrike" spc="-1">
              <a:solidFill>
                <a:srgbClr val="000000"/>
              </a:solidFill>
              <a:latin typeface="Arial"/>
            </a:endParaRPr>
          </a:p>
        </p:txBody>
      </p:sp>
      <p:sp>
        <p:nvSpPr>
          <p:cNvPr id="290" name="ZoneTexte 6"/>
          <p:cNvSpPr/>
          <p:nvPr/>
        </p:nvSpPr>
        <p:spPr>
          <a:xfrm>
            <a:off x="7255800" y="2264040"/>
            <a:ext cx="4026240" cy="34318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ts val="1100"/>
              </a:lnSpc>
              <a:spcAft>
                <a:spcPts val="1001"/>
              </a:spcAft>
            </a:pPr>
            <a:r>
              <a:rPr lang="fr-FR" sz="1800" b="0" strike="noStrike" spc="-1">
                <a:solidFill>
                  <a:srgbClr val="383A42"/>
                </a:solidFill>
                <a:latin typeface="Consolas"/>
                <a:ea typeface="Times New Roman"/>
              </a:rPr>
              <a:t>&lt;!DOCTYPE html&gt;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html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head</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title</a:t>
            </a:r>
            <a:r>
              <a:rPr lang="fr-FR" sz="1800" b="0" strike="noStrike" spc="-1">
                <a:solidFill>
                  <a:srgbClr val="383A42"/>
                </a:solidFill>
                <a:latin typeface="Consolas"/>
                <a:ea typeface="Times New Roman"/>
              </a:rPr>
              <a:t>&gt;Page Title&lt;/</a:t>
            </a:r>
            <a:r>
              <a:rPr lang="fr-FR" sz="1800" b="0" strike="noStrike" spc="-1">
                <a:solidFill>
                  <a:srgbClr val="E45649"/>
                </a:solidFill>
                <a:latin typeface="Consolas"/>
                <a:ea typeface="Times New Roman"/>
              </a:rPr>
              <a:t>title</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head</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body</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h1</a:t>
            </a:r>
            <a:r>
              <a:rPr lang="fr-FR" sz="1800" b="0" strike="noStrike" spc="-1">
                <a:solidFill>
                  <a:srgbClr val="383A42"/>
                </a:solidFill>
                <a:latin typeface="Consolas"/>
                <a:ea typeface="Times New Roman"/>
              </a:rPr>
              <a:t>&gt;My First Heading&lt;/</a:t>
            </a:r>
            <a:r>
              <a:rPr lang="fr-FR" sz="1800" b="0" strike="noStrike" spc="-1">
                <a:solidFill>
                  <a:srgbClr val="E45649"/>
                </a:solidFill>
                <a:latin typeface="Consolas"/>
                <a:ea typeface="Times New Roman"/>
              </a:rPr>
              <a:t>h1</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p</a:t>
            </a:r>
            <a:r>
              <a:rPr lang="fr-FR" sz="1800" b="0" strike="noStrike" spc="-1">
                <a:solidFill>
                  <a:srgbClr val="383A42"/>
                </a:solidFill>
                <a:latin typeface="Consolas"/>
                <a:ea typeface="Times New Roman"/>
              </a:rPr>
              <a:t>&gt;My first paragraph.&lt;/</a:t>
            </a:r>
            <a:r>
              <a:rPr lang="fr-FR" sz="1800" b="0" strike="noStrike" spc="-1">
                <a:solidFill>
                  <a:srgbClr val="E45649"/>
                </a:solidFill>
                <a:latin typeface="Consolas"/>
                <a:ea typeface="Times New Roman"/>
              </a:rPr>
              <a:t>p</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body</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html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p:txBody>
      </p:sp>
      <p:sp>
        <p:nvSpPr>
          <p:cNvPr id="291" name="ZoneTexte 7"/>
          <p:cNvSpPr/>
          <p:nvPr/>
        </p:nvSpPr>
        <p:spPr>
          <a:xfrm>
            <a:off x="905760" y="3615120"/>
            <a:ext cx="5443200" cy="26226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400" b="1" strike="noStrike" spc="-1">
                <a:solidFill>
                  <a:srgbClr val="4078F2"/>
                </a:solidFill>
                <a:latin typeface="Calibri"/>
                <a:ea typeface="Times New Roman"/>
              </a:rPr>
              <a:t>&lt;!DOCTYPE html&gt; :</a:t>
            </a:r>
            <a:r>
              <a:rPr lang="fr-FR" sz="1400" b="0" strike="noStrike" spc="-1">
                <a:solidFill>
                  <a:srgbClr val="000000"/>
                </a:solidFill>
                <a:latin typeface="Calibri"/>
                <a:ea typeface="Times New Roman"/>
              </a:rPr>
              <a:t> document de type HTML5</a:t>
            </a:r>
            <a:endParaRPr lang="fr-FR" sz="1400" b="0" strike="noStrike" spc="-1">
              <a:solidFill>
                <a:srgbClr val="000000"/>
              </a:solidFill>
              <a:latin typeface="Arial"/>
            </a:endParaRPr>
          </a:p>
          <a:p>
            <a:pPr>
              <a:lnSpc>
                <a:spcPct val="115000"/>
              </a:lnSpc>
              <a:spcAft>
                <a:spcPts val="1001"/>
              </a:spcAft>
            </a:pPr>
            <a:r>
              <a:rPr lang="fr-FR" sz="1400" b="1" strike="noStrike" spc="-1">
                <a:solidFill>
                  <a:srgbClr val="4078F2"/>
                </a:solidFill>
                <a:latin typeface="Calibri"/>
                <a:ea typeface="Times New Roman"/>
              </a:rPr>
              <a:t>&lt;html&gt; ... &lt;/html&gt; :</a:t>
            </a:r>
            <a:r>
              <a:rPr lang="fr-FR" sz="1400" b="0" strike="noStrike" spc="-1">
                <a:solidFill>
                  <a:srgbClr val="000000"/>
                </a:solidFill>
                <a:latin typeface="Calibri"/>
                <a:ea typeface="Times New Roman"/>
              </a:rPr>
              <a:t> racine du document. Indique où commence et fini notre page.</a:t>
            </a:r>
            <a:endParaRPr lang="fr-FR" sz="1400" b="0" strike="noStrike" spc="-1">
              <a:solidFill>
                <a:srgbClr val="000000"/>
              </a:solidFill>
              <a:latin typeface="Arial"/>
            </a:endParaRPr>
          </a:p>
          <a:p>
            <a:pPr>
              <a:lnSpc>
                <a:spcPct val="115000"/>
              </a:lnSpc>
              <a:spcAft>
                <a:spcPts val="1001"/>
              </a:spcAft>
            </a:pPr>
            <a:r>
              <a:rPr lang="fr-FR" sz="1400" b="1" strike="noStrike" spc="-1">
                <a:solidFill>
                  <a:srgbClr val="4078F2"/>
                </a:solidFill>
                <a:latin typeface="Calibri"/>
                <a:ea typeface="Times New Roman"/>
              </a:rPr>
              <a:t>&lt;head&gt; ... &lt;/head&gt; :</a:t>
            </a:r>
            <a:r>
              <a:rPr lang="fr-FR" sz="1400" b="1" strike="noStrike" spc="-1">
                <a:solidFill>
                  <a:srgbClr val="7030A0"/>
                </a:solidFill>
                <a:latin typeface="Calibri"/>
                <a:ea typeface="Times New Roman"/>
              </a:rPr>
              <a:t> </a:t>
            </a:r>
            <a:r>
              <a:rPr lang="fr-FR" sz="1400" b="0" strike="noStrike" spc="-1">
                <a:solidFill>
                  <a:srgbClr val="000000"/>
                </a:solidFill>
                <a:latin typeface="Calibri"/>
                <a:ea typeface="Times New Roman"/>
              </a:rPr>
              <a:t>l'en-tête contient des informations sur notre page.</a:t>
            </a:r>
            <a:endParaRPr lang="fr-FR" sz="14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Il peut contenir des liens vers des feuilles de style et du JavaScript.</a:t>
            </a:r>
            <a:endParaRPr lang="fr-FR" sz="1400" b="0" strike="noStrike" spc="-1">
              <a:solidFill>
                <a:srgbClr val="000000"/>
              </a:solidFill>
              <a:latin typeface="Arial"/>
            </a:endParaRPr>
          </a:p>
          <a:p>
            <a:pPr>
              <a:lnSpc>
                <a:spcPct val="115000"/>
              </a:lnSpc>
              <a:spcAft>
                <a:spcPts val="1001"/>
              </a:spcAft>
            </a:pPr>
            <a:r>
              <a:rPr lang="fr-FR" sz="1400" b="1" strike="noStrike" spc="-1">
                <a:solidFill>
                  <a:srgbClr val="4078F2"/>
                </a:solidFill>
                <a:latin typeface="Calibri"/>
                <a:ea typeface="Times New Roman"/>
              </a:rPr>
              <a:t>&lt;body&gt; ... &lt;/body&gt; :</a:t>
            </a:r>
            <a:r>
              <a:rPr lang="fr-FR" sz="1400" b="1" strike="noStrike" spc="-1">
                <a:solidFill>
                  <a:srgbClr val="7030A0"/>
                </a:solidFill>
                <a:latin typeface="Calibri"/>
                <a:ea typeface="Times New Roman"/>
              </a:rPr>
              <a:t> </a:t>
            </a:r>
            <a:r>
              <a:rPr lang="fr-FR" sz="1400" b="0" strike="noStrike" spc="-1">
                <a:solidFill>
                  <a:srgbClr val="000000"/>
                </a:solidFill>
                <a:latin typeface="Calibri"/>
                <a:ea typeface="Times New Roman"/>
              </a:rPr>
              <a:t>les informations dans ces balises seront affichées aux utilisateurs </a:t>
            </a:r>
            <a:endParaRPr lang="fr-FR" sz="1400" b="0" strike="noStrike" spc="-1">
              <a:solidFill>
                <a:srgbClr val="000000"/>
              </a:solidFill>
              <a:latin typeface="Arial"/>
            </a:endParaRPr>
          </a:p>
          <a:p>
            <a:pPr>
              <a:lnSpc>
                <a:spcPct val="100000"/>
              </a:lnSpc>
            </a:pPr>
            <a:endParaRPr lang="fr-FR" sz="1200" b="0" strike="noStrike" spc="-1">
              <a:solidFill>
                <a:srgbClr val="000000"/>
              </a:solidFill>
              <a:latin typeface="Arial"/>
            </a:endParaRPr>
          </a:p>
        </p:txBody>
      </p:sp>
      <p:sp>
        <p:nvSpPr>
          <p:cNvPr id="292" name="TextBox 5"/>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3" name="Connecteur droit 12"/>
          <p:cNvCxnSpPr/>
          <p:nvPr/>
        </p:nvCxnSpPr>
        <p:spPr>
          <a:xfrm>
            <a:off x="240840" y="6459480"/>
            <a:ext cx="360" cy="398880"/>
          </a:xfrm>
          <a:prstGeom prst="straightConnector1">
            <a:avLst/>
          </a:prstGeom>
          <a:ln w="139700">
            <a:solidFill>
              <a:srgbClr val="ED7D31"/>
            </a:solidFill>
          </a:ln>
        </p:spPr>
      </p:cxnSp>
      <p:grpSp>
        <p:nvGrpSpPr>
          <p:cNvPr id="294" name="Groupe 12"/>
          <p:cNvGrpSpPr/>
          <p:nvPr/>
        </p:nvGrpSpPr>
        <p:grpSpPr>
          <a:xfrm>
            <a:off x="9233640" y="-30600"/>
            <a:ext cx="2958120" cy="564840"/>
            <a:chOff x="9233640" y="-30600"/>
            <a:chExt cx="2958120" cy="564840"/>
          </a:xfrm>
        </p:grpSpPr>
        <p:sp>
          <p:nvSpPr>
            <p:cNvPr id="29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29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297" name="Graphique 218"/>
          <p:cNvPicPr/>
          <p:nvPr/>
        </p:nvPicPr>
        <p:blipFill>
          <a:blip r:embed="rId2"/>
          <a:stretch/>
        </p:blipFill>
        <p:spPr>
          <a:xfrm>
            <a:off x="240840" y="193320"/>
            <a:ext cx="1424520" cy="311400"/>
          </a:xfrm>
          <a:prstGeom prst="rect">
            <a:avLst/>
          </a:prstGeom>
          <a:ln w="0">
            <a:noFill/>
          </a:ln>
        </p:spPr>
      </p:pic>
      <p:sp>
        <p:nvSpPr>
          <p:cNvPr id="29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99" name="Connecteur droit 12"/>
          <p:cNvCxnSpPr/>
          <p:nvPr/>
        </p:nvCxnSpPr>
        <p:spPr>
          <a:xfrm>
            <a:off x="10526040" y="70920"/>
            <a:ext cx="1416600" cy="360"/>
          </a:xfrm>
          <a:prstGeom prst="straightConnector1">
            <a:avLst/>
          </a:prstGeom>
          <a:ln w="57150">
            <a:solidFill>
              <a:srgbClr val="ED7D31"/>
            </a:solidFill>
          </a:ln>
        </p:spPr>
      </p:cxnSp>
      <p:sp>
        <p:nvSpPr>
          <p:cNvPr id="300" name="PlaceHolder 1"/>
          <p:cNvSpPr>
            <a:spLocks noGrp="1"/>
          </p:cNvSpPr>
          <p:nvPr>
            <p:ph type="sldNum" idx="1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15</a:t>
            </a:r>
            <a:endParaRPr lang="fr-FR" sz="1000" b="0" strike="noStrike" spc="-1">
              <a:solidFill>
                <a:srgbClr val="000000"/>
              </a:solidFill>
              <a:latin typeface="Times New Roman"/>
            </a:endParaRPr>
          </a:p>
        </p:txBody>
      </p:sp>
      <p:sp>
        <p:nvSpPr>
          <p:cNvPr id="301"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02" name="Espace réservé du contenu 2"/>
          <p:cNvSpPr/>
          <p:nvPr/>
        </p:nvSpPr>
        <p:spPr>
          <a:xfrm>
            <a:off x="977760" y="1588320"/>
            <a:ext cx="10237320" cy="595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91440" indent="-91440" algn="ctr">
              <a:lnSpc>
                <a:spcPct val="110000"/>
              </a:lnSpc>
              <a:spcBef>
                <a:spcPts val="1199"/>
              </a:spcBef>
              <a:spcAft>
                <a:spcPts val="201"/>
              </a:spcAft>
              <a:buClr>
                <a:srgbClr val="9BA8B7"/>
              </a:buClr>
              <a:buFont typeface="Calibri"/>
              <a:buChar char=" "/>
            </a:pPr>
            <a:r>
              <a:rPr lang="fr-FR" sz="2800" b="0" strike="noStrike" spc="-1">
                <a:solidFill>
                  <a:srgbClr val="404040"/>
                </a:solidFill>
                <a:latin typeface="Franklin Gothic Book"/>
              </a:rPr>
              <a:t>Structure complète</a:t>
            </a:r>
            <a:endParaRPr lang="fr-FR" sz="2800" b="0" strike="noStrike" spc="-1">
              <a:solidFill>
                <a:srgbClr val="000000"/>
              </a:solidFill>
              <a:latin typeface="Arial"/>
            </a:endParaRPr>
          </a:p>
        </p:txBody>
      </p:sp>
      <p:sp>
        <p:nvSpPr>
          <p:cNvPr id="303" name="ZoneTexte 6"/>
          <p:cNvSpPr/>
          <p:nvPr/>
        </p:nvSpPr>
        <p:spPr>
          <a:xfrm>
            <a:off x="2861640" y="2179440"/>
            <a:ext cx="6467400" cy="3470040"/>
          </a:xfrm>
          <a:prstGeom prst="rect">
            <a:avLst/>
          </a:prstGeom>
          <a:noFill/>
          <a:ln w="28575">
            <a:solidFill>
              <a:srgbClr val="4078F2"/>
            </a:solidFill>
            <a:round/>
          </a:ln>
        </p:spPr>
        <p:style>
          <a:lnRef idx="0">
            <a:scrgbClr r="0" g="0" b="0"/>
          </a:lnRef>
          <a:fillRef idx="0">
            <a:scrgbClr r="0" g="0" b="0"/>
          </a:fillRef>
          <a:effectRef idx="0">
            <a:scrgbClr r="0" g="0" b="0"/>
          </a:effectRef>
          <a:fontRef idx="minor"/>
        </p:style>
        <p:txBody>
          <a:bodyPr anchor="t">
            <a:spAutoFit/>
          </a:bodyPr>
          <a:lstStyle/>
          <a:p>
            <a:pPr>
              <a:lnSpc>
                <a:spcPct val="100000"/>
              </a:lnSpc>
              <a:spcAft>
                <a:spcPts val="499"/>
              </a:spcAft>
            </a:pPr>
            <a:r>
              <a:rPr lang="fr-FR" sz="1200" b="1" strike="noStrike" spc="-1">
                <a:solidFill>
                  <a:srgbClr val="383A42"/>
                </a:solidFill>
                <a:latin typeface="Consolas"/>
                <a:ea typeface="Times New Roman"/>
              </a:rPr>
              <a:t>&lt;!doctype html&gt;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html</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lang</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"fr"</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head</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meta</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charset</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"utf-8"</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meta</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name</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"viewport"</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content</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"width=device-width, initial-scale=1"</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link</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rel</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"stylesheet"</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href</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"css/style.css"</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title</a:t>
            </a:r>
            <a:r>
              <a:rPr lang="fr-FR" sz="1200" b="1" strike="noStrike" spc="-1">
                <a:solidFill>
                  <a:srgbClr val="383A42"/>
                </a:solidFill>
                <a:latin typeface="Consolas"/>
                <a:ea typeface="Times New Roman"/>
              </a:rPr>
              <a:t>&gt;Hello, world!&lt;/</a:t>
            </a:r>
            <a:r>
              <a:rPr lang="fr-FR" sz="1200" b="1" strike="noStrike" spc="-1">
                <a:solidFill>
                  <a:srgbClr val="E45649"/>
                </a:solidFill>
                <a:latin typeface="Consolas"/>
                <a:ea typeface="Times New Roman"/>
              </a:rPr>
              <a:t>title</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head</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body</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h1</a:t>
            </a:r>
            <a:r>
              <a:rPr lang="fr-FR" sz="1200" b="1" strike="noStrike" spc="-1">
                <a:solidFill>
                  <a:srgbClr val="383A42"/>
                </a:solidFill>
                <a:latin typeface="Consolas"/>
                <a:ea typeface="Times New Roman"/>
              </a:rPr>
              <a:t>&gt;Hello, world!&lt;/</a:t>
            </a:r>
            <a:r>
              <a:rPr lang="fr-FR" sz="1200" b="1" strike="noStrike" spc="-1">
                <a:solidFill>
                  <a:srgbClr val="E45649"/>
                </a:solidFill>
                <a:latin typeface="Consolas"/>
                <a:ea typeface="Times New Roman"/>
              </a:rPr>
              <a:t>h1</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    &lt;</a:t>
            </a:r>
            <a:r>
              <a:rPr lang="fr-FR" sz="1200" b="1" strike="noStrike" spc="-1">
                <a:solidFill>
                  <a:srgbClr val="E45649"/>
                </a:solidFill>
                <a:latin typeface="Consolas"/>
                <a:ea typeface="Times New Roman"/>
              </a:rPr>
              <a:t>script</a:t>
            </a:r>
            <a:r>
              <a:rPr lang="fr-FR" sz="1200" b="1" strike="noStrike" spc="-1">
                <a:solidFill>
                  <a:srgbClr val="383A42"/>
                </a:solidFill>
                <a:latin typeface="Consolas"/>
                <a:ea typeface="Times New Roman"/>
              </a:rPr>
              <a:t> </a:t>
            </a:r>
            <a:r>
              <a:rPr lang="fr-FR" sz="1200" b="1" strike="noStrike" spc="-1">
                <a:solidFill>
                  <a:srgbClr val="986801"/>
                </a:solidFill>
                <a:latin typeface="Consolas"/>
                <a:ea typeface="Times New Roman"/>
              </a:rPr>
              <a:t>src</a:t>
            </a:r>
            <a:r>
              <a:rPr lang="fr-FR" sz="1200" b="1" strike="noStrike" spc="-1">
                <a:solidFill>
                  <a:srgbClr val="383A42"/>
                </a:solidFill>
                <a:latin typeface="Consolas"/>
                <a:ea typeface="Times New Roman"/>
              </a:rPr>
              <a:t>=</a:t>
            </a:r>
            <a:r>
              <a:rPr lang="fr-FR" sz="1200" b="1" strike="noStrike" spc="-1">
                <a:solidFill>
                  <a:srgbClr val="50A14F"/>
                </a:solidFill>
                <a:latin typeface="Consolas"/>
                <a:ea typeface="Times New Roman"/>
              </a:rPr>
              <a:t>"js/main.js"</a:t>
            </a:r>
            <a:r>
              <a:rPr lang="fr-FR" sz="1200" b="1" strike="noStrike" spc="-1">
                <a:solidFill>
                  <a:srgbClr val="383A42"/>
                </a:solidFill>
                <a:latin typeface="Consolas"/>
                <a:ea typeface="Times New Roman"/>
              </a:rPr>
              <a:t>&gt;&lt;/</a:t>
            </a:r>
            <a:r>
              <a:rPr lang="fr-FR" sz="1200" b="1" strike="noStrike" spc="-1">
                <a:solidFill>
                  <a:srgbClr val="E45649"/>
                </a:solidFill>
                <a:latin typeface="Consolas"/>
                <a:ea typeface="Times New Roman"/>
              </a:rPr>
              <a:t>script</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body</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a:p>
            <a:pPr>
              <a:lnSpc>
                <a:spcPct val="100000"/>
              </a:lnSpc>
              <a:spcAft>
                <a:spcPts val="499"/>
              </a:spcAft>
            </a:pPr>
            <a:r>
              <a:rPr lang="fr-FR" sz="1200" b="1" strike="noStrike" spc="-1">
                <a:solidFill>
                  <a:srgbClr val="383A42"/>
                </a:solidFill>
                <a:latin typeface="Consolas"/>
                <a:ea typeface="Times New Roman"/>
              </a:rPr>
              <a:t>&lt;/</a:t>
            </a:r>
            <a:r>
              <a:rPr lang="fr-FR" sz="1200" b="1" strike="noStrike" spc="-1">
                <a:solidFill>
                  <a:srgbClr val="E45649"/>
                </a:solidFill>
                <a:latin typeface="Consolas"/>
                <a:ea typeface="Times New Roman"/>
              </a:rPr>
              <a:t>html</a:t>
            </a:r>
            <a:r>
              <a:rPr lang="fr-FR" sz="1200" b="1" strike="noStrike" spc="-1">
                <a:solidFill>
                  <a:srgbClr val="383A42"/>
                </a:solidFill>
                <a:latin typeface="Consolas"/>
                <a:ea typeface="Times New Roman"/>
              </a:rPr>
              <a:t>&gt;</a:t>
            </a:r>
            <a:endParaRPr lang="fr-FR" sz="1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4" name="Connecteur droit 12"/>
          <p:cNvCxnSpPr/>
          <p:nvPr/>
        </p:nvCxnSpPr>
        <p:spPr>
          <a:xfrm>
            <a:off x="240840" y="6459480"/>
            <a:ext cx="360" cy="398880"/>
          </a:xfrm>
          <a:prstGeom prst="straightConnector1">
            <a:avLst/>
          </a:prstGeom>
          <a:ln w="139700">
            <a:solidFill>
              <a:srgbClr val="ED7D31"/>
            </a:solidFill>
          </a:ln>
        </p:spPr>
      </p:cxnSp>
      <p:grpSp>
        <p:nvGrpSpPr>
          <p:cNvPr id="305" name="Groupe 12"/>
          <p:cNvGrpSpPr/>
          <p:nvPr/>
        </p:nvGrpSpPr>
        <p:grpSpPr>
          <a:xfrm>
            <a:off x="9233640" y="-30600"/>
            <a:ext cx="2958120" cy="564840"/>
            <a:chOff x="9233640" y="-30600"/>
            <a:chExt cx="2958120" cy="564840"/>
          </a:xfrm>
        </p:grpSpPr>
        <p:sp>
          <p:nvSpPr>
            <p:cNvPr id="30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0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08" name="Graphique 218"/>
          <p:cNvPicPr/>
          <p:nvPr/>
        </p:nvPicPr>
        <p:blipFill>
          <a:blip r:embed="rId2"/>
          <a:stretch/>
        </p:blipFill>
        <p:spPr>
          <a:xfrm>
            <a:off x="240840" y="193320"/>
            <a:ext cx="1424520" cy="311400"/>
          </a:xfrm>
          <a:prstGeom prst="rect">
            <a:avLst/>
          </a:prstGeom>
          <a:ln w="0">
            <a:noFill/>
          </a:ln>
        </p:spPr>
      </p:pic>
      <p:sp>
        <p:nvSpPr>
          <p:cNvPr id="30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10" name="Connecteur droit 12"/>
          <p:cNvCxnSpPr/>
          <p:nvPr/>
        </p:nvCxnSpPr>
        <p:spPr>
          <a:xfrm>
            <a:off x="10526040" y="70920"/>
            <a:ext cx="1416600" cy="360"/>
          </a:xfrm>
          <a:prstGeom prst="straightConnector1">
            <a:avLst/>
          </a:prstGeom>
          <a:ln w="57150">
            <a:solidFill>
              <a:srgbClr val="ED7D31"/>
            </a:solidFill>
          </a:ln>
        </p:spPr>
      </p:cxnSp>
      <p:sp>
        <p:nvSpPr>
          <p:cNvPr id="311" name="PlaceHolder 1"/>
          <p:cNvSpPr>
            <a:spLocks noGrp="1"/>
          </p:cNvSpPr>
          <p:nvPr>
            <p:ph type="sldNum" idx="1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16</a:t>
            </a:r>
            <a:endParaRPr lang="fr-FR" sz="1000" b="0" strike="noStrike" spc="-1">
              <a:solidFill>
                <a:srgbClr val="000000"/>
              </a:solidFill>
              <a:latin typeface="Times New Roman"/>
            </a:endParaRPr>
          </a:p>
        </p:txBody>
      </p:sp>
      <p:sp>
        <p:nvSpPr>
          <p:cNvPr id="312"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13" name="Espace réservé du contenu 2"/>
          <p:cNvSpPr/>
          <p:nvPr/>
        </p:nvSpPr>
        <p:spPr>
          <a:xfrm>
            <a:off x="1066680" y="2937960"/>
            <a:ext cx="10058040" cy="1609920"/>
          </a:xfrm>
          <a:prstGeom prst="rect">
            <a:avLst/>
          </a:prstGeom>
          <a:noFill/>
          <a:ln w="0">
            <a:noFill/>
          </a:ln>
        </p:spPr>
        <p:style>
          <a:lnRef idx="0">
            <a:scrgbClr r="0" g="0" b="0"/>
          </a:lnRef>
          <a:fillRef idx="0">
            <a:scrgbClr r="0" g="0" b="0"/>
          </a:fillRef>
          <a:effectRef idx="0">
            <a:scrgbClr r="0" g="0" b="0"/>
          </a:effectRef>
          <a:fontRef idx="minor"/>
        </p:style>
        <p:txBody>
          <a:bodyPr lIns="0" rIns="0" anchor="t">
            <a:normAutofit fontScale="96000"/>
          </a:bodyPr>
          <a:lstStyle/>
          <a:p>
            <a:pPr algn="ctr">
              <a:lnSpc>
                <a:spcPct val="110000"/>
              </a:lnSpc>
              <a:spcBef>
                <a:spcPts val="1199"/>
              </a:spcBef>
              <a:spcAft>
                <a:spcPts val="201"/>
              </a:spcAft>
              <a:buClr>
                <a:srgbClr val="4472C4"/>
              </a:buClr>
              <a:buFont typeface="Calibri"/>
              <a:buChar char=" "/>
            </a:pPr>
            <a:r>
              <a:rPr lang="fr-FR" sz="2000" b="1" strike="noStrike" spc="-1">
                <a:solidFill>
                  <a:srgbClr val="4078F2"/>
                </a:solidFill>
                <a:latin typeface="Calibri"/>
              </a:rPr>
              <a:t>Notre première page web </a:t>
            </a:r>
            <a:endParaRPr lang="fr-FR" sz="2000" b="0" strike="noStrike" spc="-1">
              <a:solidFill>
                <a:srgbClr val="000000"/>
              </a:solidFill>
              <a:latin typeface="Arial"/>
            </a:endParaRPr>
          </a:p>
          <a:p>
            <a:pPr algn="ctr">
              <a:lnSpc>
                <a:spcPct val="110000"/>
              </a:lnSpc>
              <a:spcBef>
                <a:spcPts val="1199"/>
              </a:spcBef>
              <a:spcAft>
                <a:spcPts val="201"/>
              </a:spcAft>
              <a:buClr>
                <a:srgbClr val="4472C4"/>
              </a:buClr>
              <a:buFont typeface="Calibri"/>
              <a:buChar char=" "/>
            </a:pPr>
            <a:r>
              <a:rPr lang="fr-FR" sz="1900" b="0" strike="noStrike" spc="-1">
                <a:solidFill>
                  <a:srgbClr val="404040"/>
                </a:solidFill>
                <a:latin typeface="Calibri"/>
              </a:rPr>
              <a:t>Créer un fichier .html avec VSCode, générer la structure de base, enregistrer et l’ouvrir dans le navigateur.</a:t>
            </a:r>
            <a:endParaRPr lang="fr-FR" sz="1900" b="0" strike="noStrike" spc="-1">
              <a:solidFill>
                <a:srgbClr val="000000"/>
              </a:solidFill>
              <a:latin typeface="Arial"/>
            </a:endParaRPr>
          </a:p>
          <a:p>
            <a:pPr algn="ctr">
              <a:lnSpc>
                <a:spcPct val="110000"/>
              </a:lnSpc>
              <a:spcBef>
                <a:spcPts val="1199"/>
              </a:spcBef>
              <a:spcAft>
                <a:spcPts val="201"/>
              </a:spcAft>
              <a:buClr>
                <a:srgbClr val="4472C4"/>
              </a:buClr>
              <a:buFont typeface="Calibri"/>
              <a:buChar char=" "/>
            </a:pPr>
            <a:r>
              <a:rPr lang="fr-FR" sz="1800" b="0" strike="noStrike" spc="-1">
                <a:solidFill>
                  <a:srgbClr val="404040"/>
                </a:solidFill>
                <a:latin typeface="Calibri Light"/>
              </a:rPr>
              <a:t>( raccourci emmet :    ! + entrer   ou   html:5 + entrer )</a:t>
            </a:r>
            <a:endParaRPr lang="fr-FR" sz="18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 name="Connecteur droit 12"/>
          <p:cNvCxnSpPr/>
          <p:nvPr/>
        </p:nvCxnSpPr>
        <p:spPr>
          <a:xfrm>
            <a:off x="240840" y="6459480"/>
            <a:ext cx="360" cy="398880"/>
          </a:xfrm>
          <a:prstGeom prst="straightConnector1">
            <a:avLst/>
          </a:prstGeom>
          <a:ln w="139700">
            <a:solidFill>
              <a:srgbClr val="ED7D31"/>
            </a:solidFill>
          </a:ln>
        </p:spPr>
      </p:cxnSp>
      <p:grpSp>
        <p:nvGrpSpPr>
          <p:cNvPr id="315" name="Groupe 12"/>
          <p:cNvGrpSpPr/>
          <p:nvPr/>
        </p:nvGrpSpPr>
        <p:grpSpPr>
          <a:xfrm>
            <a:off x="9233640" y="-30600"/>
            <a:ext cx="2958120" cy="564840"/>
            <a:chOff x="9233640" y="-30600"/>
            <a:chExt cx="2958120" cy="564840"/>
          </a:xfrm>
        </p:grpSpPr>
        <p:sp>
          <p:nvSpPr>
            <p:cNvPr id="31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1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18" name="Graphique 218"/>
          <p:cNvPicPr/>
          <p:nvPr/>
        </p:nvPicPr>
        <p:blipFill>
          <a:blip r:embed="rId2"/>
          <a:stretch/>
        </p:blipFill>
        <p:spPr>
          <a:xfrm>
            <a:off x="240840" y="193320"/>
            <a:ext cx="1424520" cy="311400"/>
          </a:xfrm>
          <a:prstGeom prst="rect">
            <a:avLst/>
          </a:prstGeom>
          <a:ln w="0">
            <a:noFill/>
          </a:ln>
        </p:spPr>
      </p:pic>
      <p:sp>
        <p:nvSpPr>
          <p:cNvPr id="31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20" name="Connecteur droit 12"/>
          <p:cNvCxnSpPr/>
          <p:nvPr/>
        </p:nvCxnSpPr>
        <p:spPr>
          <a:xfrm>
            <a:off x="10526040" y="70920"/>
            <a:ext cx="1416600" cy="360"/>
          </a:xfrm>
          <a:prstGeom prst="straightConnector1">
            <a:avLst/>
          </a:prstGeom>
          <a:ln w="57150">
            <a:solidFill>
              <a:srgbClr val="ED7D31"/>
            </a:solidFill>
          </a:ln>
        </p:spPr>
      </p:cxnSp>
      <p:sp>
        <p:nvSpPr>
          <p:cNvPr id="321" name="PlaceHolder 1"/>
          <p:cNvSpPr>
            <a:spLocks noGrp="1"/>
          </p:cNvSpPr>
          <p:nvPr>
            <p:ph type="sldNum" idx="1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17</a:t>
            </a:r>
            <a:endParaRPr lang="fr-FR" sz="1000" b="0" strike="noStrike" spc="-1">
              <a:solidFill>
                <a:srgbClr val="000000"/>
              </a:solidFill>
              <a:latin typeface="Times New Roman"/>
            </a:endParaRPr>
          </a:p>
        </p:txBody>
      </p:sp>
      <p:sp>
        <p:nvSpPr>
          <p:cNvPr id="322"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23" name="Espace réservé du contenu 2"/>
          <p:cNvSpPr/>
          <p:nvPr/>
        </p:nvSpPr>
        <p:spPr>
          <a:xfrm>
            <a:off x="1062000" y="1462680"/>
            <a:ext cx="10067040" cy="4968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buClr>
                <a:srgbClr val="9BA8B7"/>
              </a:buClr>
              <a:buFont typeface="Calibri"/>
              <a:buChar char=" "/>
            </a:pPr>
            <a:r>
              <a:rPr lang="fr-FR" sz="2400" b="0" strike="noStrike" spc="-1">
                <a:solidFill>
                  <a:srgbClr val="000000"/>
                </a:solidFill>
                <a:latin typeface="Franklin Gothic Book"/>
              </a:rPr>
              <a:t>La balise « head »</a:t>
            </a:r>
            <a:endParaRPr lang="fr-FR" sz="2400" b="0" strike="noStrike" spc="-1">
              <a:solidFill>
                <a:srgbClr val="000000"/>
              </a:solidFill>
              <a:latin typeface="Arial"/>
            </a:endParaRPr>
          </a:p>
        </p:txBody>
      </p:sp>
      <p:sp>
        <p:nvSpPr>
          <p:cNvPr id="324" name="ZoneTexte 4"/>
          <p:cNvSpPr/>
          <p:nvPr/>
        </p:nvSpPr>
        <p:spPr>
          <a:xfrm>
            <a:off x="476280" y="2006280"/>
            <a:ext cx="11237400" cy="41846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a:solidFill>
                  <a:srgbClr val="000000"/>
                </a:solidFill>
                <a:latin typeface="Calibri"/>
                <a:ea typeface="Times New Roman"/>
              </a:rPr>
              <a:t>La balise "head", contient des informations au sujet de la page ou l'intégration de fichiers utiles à la page. Ce bloc n'est pas affiché sur l'écran.</a:t>
            </a:r>
            <a:endParaRPr lang="fr-FR" sz="1600" b="0" strike="noStrike" spc="-1">
              <a:solidFill>
                <a:srgbClr val="000000"/>
              </a:solidFill>
              <a:latin typeface="Arial"/>
            </a:endParaRPr>
          </a:p>
          <a:p>
            <a:pPr>
              <a:lnSpc>
                <a:spcPct val="115000"/>
              </a:lnSpc>
              <a:spcAft>
                <a:spcPts val="1001"/>
              </a:spcAft>
            </a:pPr>
            <a:r>
              <a:rPr lang="fr-FR" sz="1600" b="1" strike="noStrike" spc="-1">
                <a:solidFill>
                  <a:srgbClr val="4078F2"/>
                </a:solidFill>
                <a:latin typeface="Calibri"/>
                <a:ea typeface="Times New Roman"/>
              </a:rPr>
              <a:t>&lt;title&gt;Titre de ma page&lt;/title&gt;</a:t>
            </a:r>
            <a:endParaRPr lang="fr-FR" sz="1600" b="0" strike="noStrike" spc="-1">
              <a:solidFill>
                <a:srgbClr val="000000"/>
              </a:solidFill>
              <a:latin typeface="Arial"/>
            </a:endParaRPr>
          </a:p>
          <a:p>
            <a:pPr marL="457200">
              <a:lnSpc>
                <a:spcPct val="115000"/>
              </a:lnSpc>
              <a:spcAft>
                <a:spcPts val="1001"/>
              </a:spcAft>
            </a:pPr>
            <a:r>
              <a:rPr lang="fr-FR" sz="1600" b="0" strike="noStrike" spc="-1">
                <a:solidFill>
                  <a:srgbClr val="000000"/>
                </a:solidFill>
                <a:latin typeface="Calibri"/>
                <a:ea typeface="Times New Roman"/>
              </a:rPr>
              <a:t>Indique le titre de la page, généralement visible dans l'onglet de la page ou lorsque la page est ajoutée dans les favoris.</a:t>
            </a:r>
            <a:endParaRPr lang="fr-FR" sz="1600" b="0" strike="noStrike" spc="-1">
              <a:solidFill>
                <a:srgbClr val="000000"/>
              </a:solidFill>
              <a:latin typeface="Arial"/>
            </a:endParaRPr>
          </a:p>
          <a:p>
            <a:pPr>
              <a:lnSpc>
                <a:spcPct val="115000"/>
              </a:lnSpc>
              <a:spcAft>
                <a:spcPts val="1001"/>
              </a:spcAft>
            </a:pPr>
            <a:r>
              <a:rPr lang="fr-FR" sz="1600" b="1" strike="noStrike" spc="-1">
                <a:solidFill>
                  <a:srgbClr val="4078F2"/>
                </a:solidFill>
                <a:latin typeface="Calibri"/>
                <a:ea typeface="Times New Roman"/>
              </a:rPr>
              <a:t>&lt;meta charset="utf-8" /&gt;</a:t>
            </a:r>
            <a:endParaRPr lang="fr-FR" sz="1600" b="0" strike="noStrike" spc="-1">
              <a:solidFill>
                <a:srgbClr val="000000"/>
              </a:solidFill>
              <a:latin typeface="Arial"/>
            </a:endParaRPr>
          </a:p>
          <a:p>
            <a:pPr marL="457200">
              <a:lnSpc>
                <a:spcPct val="115000"/>
              </a:lnSpc>
              <a:spcAft>
                <a:spcPts val="1001"/>
              </a:spcAft>
            </a:pPr>
            <a:r>
              <a:rPr lang="fr-FR" sz="1600" b="0" strike="noStrike" spc="-1">
                <a:solidFill>
                  <a:srgbClr val="000000"/>
                </a:solidFill>
                <a:latin typeface="Calibri"/>
                <a:ea typeface="Times New Roman"/>
              </a:rPr>
              <a:t>Indique que le jeu de caractère de la page. UTF-8 qui est maintenant le jeu le plus utilisé sur internet permet d'écrire du texte dans quasiment toutes les langues.</a:t>
            </a:r>
            <a:endParaRPr lang="fr-FR" sz="1600" b="0" strike="noStrike" spc="-1">
              <a:solidFill>
                <a:srgbClr val="000000"/>
              </a:solidFill>
              <a:latin typeface="Arial"/>
            </a:endParaRPr>
          </a:p>
          <a:p>
            <a:pPr>
              <a:lnSpc>
                <a:spcPct val="115000"/>
              </a:lnSpc>
              <a:spcAft>
                <a:spcPts val="1001"/>
              </a:spcAft>
            </a:pPr>
            <a:r>
              <a:rPr lang="fr-FR" sz="1600" b="1" strike="noStrike" spc="-1">
                <a:solidFill>
                  <a:srgbClr val="4078F2"/>
                </a:solidFill>
                <a:latin typeface="Calibri"/>
                <a:ea typeface="Times New Roman"/>
              </a:rPr>
              <a:t>&lt;meta name="keywords" content="restaurant pizza tiramisu"&gt;</a:t>
            </a:r>
            <a:endParaRPr lang="fr-FR" sz="1600" b="0" strike="noStrike" spc="-1">
              <a:solidFill>
                <a:srgbClr val="000000"/>
              </a:solidFill>
              <a:latin typeface="Arial"/>
            </a:endParaRPr>
          </a:p>
          <a:p>
            <a:pPr marL="457200">
              <a:lnSpc>
                <a:spcPct val="115000"/>
              </a:lnSpc>
              <a:spcAft>
                <a:spcPts val="1001"/>
              </a:spcAft>
            </a:pPr>
            <a:r>
              <a:rPr lang="fr-FR" sz="1600" b="0" strike="noStrike" spc="-1">
                <a:solidFill>
                  <a:srgbClr val="000000"/>
                </a:solidFill>
                <a:latin typeface="Calibri"/>
                <a:ea typeface="Times New Roman"/>
              </a:rPr>
              <a:t>Meta pour les moteurs de recherche. Le site sera mieux référencé lors des recherches.</a:t>
            </a:r>
            <a:endParaRPr lang="fr-FR" sz="1600" b="0" strike="noStrike" spc="-1">
              <a:solidFill>
                <a:srgbClr val="000000"/>
              </a:solidFill>
              <a:latin typeface="Arial"/>
            </a:endParaRPr>
          </a:p>
          <a:p>
            <a:pPr>
              <a:lnSpc>
                <a:spcPct val="115000"/>
              </a:lnSpc>
              <a:spcAft>
                <a:spcPts val="1001"/>
              </a:spcAft>
            </a:pPr>
            <a:r>
              <a:rPr lang="fr-FR" sz="1600" b="1" strike="noStrike" spc="-1">
                <a:solidFill>
                  <a:srgbClr val="4078F2"/>
                </a:solidFill>
                <a:latin typeface="Calibri"/>
                <a:ea typeface="Times New Roman"/>
              </a:rPr>
              <a:t>&lt;meta name="description" content="Joli restaurant en bord de plage"&gt;</a:t>
            </a:r>
            <a:endParaRPr lang="fr-FR" sz="1600" b="0" strike="noStrike" spc="-1">
              <a:solidFill>
                <a:srgbClr val="000000"/>
              </a:solidFill>
              <a:latin typeface="Arial"/>
            </a:endParaRPr>
          </a:p>
          <a:p>
            <a:pPr marL="457200">
              <a:lnSpc>
                <a:spcPct val="115000"/>
              </a:lnSpc>
              <a:spcAft>
                <a:spcPts val="1001"/>
              </a:spcAft>
            </a:pPr>
            <a:r>
              <a:rPr lang="fr-FR" sz="1600" b="0" strike="noStrike" spc="-1">
                <a:solidFill>
                  <a:srgbClr val="000000"/>
                </a:solidFill>
                <a:latin typeface="Calibri"/>
                <a:ea typeface="Times New Roman"/>
              </a:rPr>
              <a:t>Les balises méta fournissent des informations, soit pour le navigateur soit pour les moteurs de recherche.</a:t>
            </a:r>
            <a:endParaRPr lang="fr-FR" sz="16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5" name="Connecteur droit 12"/>
          <p:cNvCxnSpPr/>
          <p:nvPr/>
        </p:nvCxnSpPr>
        <p:spPr>
          <a:xfrm>
            <a:off x="240840" y="6459480"/>
            <a:ext cx="360" cy="398880"/>
          </a:xfrm>
          <a:prstGeom prst="straightConnector1">
            <a:avLst/>
          </a:prstGeom>
          <a:ln w="139700">
            <a:solidFill>
              <a:srgbClr val="ED7D31"/>
            </a:solidFill>
          </a:ln>
        </p:spPr>
      </p:cxnSp>
      <p:grpSp>
        <p:nvGrpSpPr>
          <p:cNvPr id="326" name="Groupe 12"/>
          <p:cNvGrpSpPr/>
          <p:nvPr/>
        </p:nvGrpSpPr>
        <p:grpSpPr>
          <a:xfrm>
            <a:off x="9233640" y="-30600"/>
            <a:ext cx="2958120" cy="564840"/>
            <a:chOff x="9233640" y="-30600"/>
            <a:chExt cx="2958120" cy="564840"/>
          </a:xfrm>
        </p:grpSpPr>
        <p:sp>
          <p:nvSpPr>
            <p:cNvPr id="32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2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29" name="Graphique 218"/>
          <p:cNvPicPr/>
          <p:nvPr/>
        </p:nvPicPr>
        <p:blipFill>
          <a:blip r:embed="rId2"/>
          <a:stretch/>
        </p:blipFill>
        <p:spPr>
          <a:xfrm>
            <a:off x="240840" y="193320"/>
            <a:ext cx="1424520" cy="311400"/>
          </a:xfrm>
          <a:prstGeom prst="rect">
            <a:avLst/>
          </a:prstGeom>
          <a:ln w="0">
            <a:noFill/>
          </a:ln>
        </p:spPr>
      </p:pic>
      <p:sp>
        <p:nvSpPr>
          <p:cNvPr id="33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31" name="Connecteur droit 12"/>
          <p:cNvCxnSpPr/>
          <p:nvPr/>
        </p:nvCxnSpPr>
        <p:spPr>
          <a:xfrm>
            <a:off x="10526040" y="70920"/>
            <a:ext cx="1416600" cy="360"/>
          </a:xfrm>
          <a:prstGeom prst="straightConnector1">
            <a:avLst/>
          </a:prstGeom>
          <a:ln w="57150">
            <a:solidFill>
              <a:srgbClr val="ED7D31"/>
            </a:solidFill>
          </a:ln>
        </p:spPr>
      </p:cxnSp>
      <p:sp>
        <p:nvSpPr>
          <p:cNvPr id="332" name="PlaceHolder 1"/>
          <p:cNvSpPr>
            <a:spLocks noGrp="1"/>
          </p:cNvSpPr>
          <p:nvPr>
            <p:ph type="sldNum" idx="1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18</a:t>
            </a:r>
            <a:endParaRPr lang="fr-FR" sz="1000" b="0" strike="noStrike" spc="-1">
              <a:solidFill>
                <a:srgbClr val="000000"/>
              </a:solidFill>
              <a:latin typeface="Times New Roman"/>
            </a:endParaRPr>
          </a:p>
        </p:txBody>
      </p:sp>
      <p:sp>
        <p:nvSpPr>
          <p:cNvPr id="333"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34" name="Espace réservé du contenu 2"/>
          <p:cNvSpPr/>
          <p:nvPr/>
        </p:nvSpPr>
        <p:spPr>
          <a:xfrm>
            <a:off x="646920" y="1462680"/>
            <a:ext cx="10067040" cy="4968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10000"/>
              </a:lnSpc>
              <a:spcBef>
                <a:spcPts val="1199"/>
              </a:spcBef>
              <a:spcAft>
                <a:spcPts val="201"/>
              </a:spcAft>
              <a:buClr>
                <a:srgbClr val="9BA8B7"/>
              </a:buClr>
              <a:buFont typeface="Calibri"/>
              <a:buChar char=" "/>
            </a:pPr>
            <a:r>
              <a:rPr lang="fr-FR" sz="2400" b="0" strike="noStrike" spc="-1">
                <a:solidFill>
                  <a:srgbClr val="000000"/>
                </a:solidFill>
                <a:latin typeface="Franklin Gothic Book"/>
              </a:rPr>
              <a:t>La balise « head »</a:t>
            </a:r>
            <a:endParaRPr lang="fr-FR" sz="2400" b="0" strike="noStrike" spc="-1">
              <a:solidFill>
                <a:srgbClr val="000000"/>
              </a:solidFill>
              <a:latin typeface="Arial"/>
            </a:endParaRPr>
          </a:p>
        </p:txBody>
      </p:sp>
      <p:sp>
        <p:nvSpPr>
          <p:cNvPr id="335" name="ZoneTexte 4"/>
          <p:cNvSpPr/>
          <p:nvPr/>
        </p:nvSpPr>
        <p:spPr>
          <a:xfrm>
            <a:off x="646920" y="2006280"/>
            <a:ext cx="10848960" cy="4372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1" strike="noStrike" spc="-1">
                <a:solidFill>
                  <a:srgbClr val="4078F2"/>
                </a:solidFill>
                <a:latin typeface="Calibri"/>
                <a:ea typeface="Times New Roman"/>
              </a:rPr>
              <a:t>&lt;link rel="stylesheet" href="css/style.css" /&gt;</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link :</a:t>
            </a:r>
            <a:r>
              <a:rPr lang="fr-FR" sz="1600" b="0" strike="noStrike" spc="-1">
                <a:solidFill>
                  <a:srgbClr val="000000"/>
                </a:solidFill>
                <a:latin typeface="Calibri"/>
                <a:ea typeface="Times New Roman"/>
              </a:rPr>
              <a:t> que le navigateur doit chercher un document</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rel :</a:t>
            </a:r>
            <a:r>
              <a:rPr lang="fr-FR" sz="1600" b="0" strike="noStrike" spc="-1">
                <a:solidFill>
                  <a:srgbClr val="000000"/>
                </a:solidFill>
                <a:latin typeface="Calibri"/>
                <a:ea typeface="Times New Roman"/>
              </a:rPr>
              <a:t> le document est une feuille de style (stylesheet)</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href :</a:t>
            </a:r>
            <a:r>
              <a:rPr lang="fr-FR" sz="1600" b="0" strike="noStrike" spc="-1">
                <a:solidFill>
                  <a:srgbClr val="000000"/>
                </a:solidFill>
                <a:latin typeface="Calibri"/>
                <a:ea typeface="Times New Roman"/>
              </a:rPr>
              <a:t> chemin vers le fichier</a:t>
            </a:r>
            <a:endParaRPr lang="fr-FR" sz="1600" b="0" strike="noStrike" spc="-1">
              <a:solidFill>
                <a:srgbClr val="000000"/>
              </a:solidFill>
              <a:latin typeface="Arial"/>
            </a:endParaRPr>
          </a:p>
          <a:p>
            <a:pPr>
              <a:lnSpc>
                <a:spcPct val="115000"/>
              </a:lnSpc>
              <a:spcAft>
                <a:spcPts val="1001"/>
              </a:spcAft>
            </a:pPr>
            <a:endParaRPr lang="fr-FR" sz="1600" b="0" strike="noStrike" spc="-1">
              <a:solidFill>
                <a:srgbClr val="000000"/>
              </a:solidFill>
              <a:latin typeface="Arial"/>
            </a:endParaRPr>
          </a:p>
          <a:p>
            <a:pPr>
              <a:lnSpc>
                <a:spcPct val="115000"/>
              </a:lnSpc>
              <a:spcAft>
                <a:spcPts val="1001"/>
              </a:spcAft>
            </a:pPr>
            <a:r>
              <a:rPr lang="fr-FR" sz="1600" b="1" strike="noStrike" spc="-1">
                <a:solidFill>
                  <a:srgbClr val="4078F2"/>
                </a:solidFill>
                <a:latin typeface="Calibri"/>
                <a:ea typeface="Times New Roman"/>
              </a:rPr>
              <a:t>&lt;script type="text/javascript" src="js/main.js"&gt;&lt;/script&gt;</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script :</a:t>
            </a:r>
            <a:r>
              <a:rPr lang="fr-FR" sz="1600" b="0" strike="noStrike" spc="-1">
                <a:solidFill>
                  <a:srgbClr val="000000"/>
                </a:solidFill>
                <a:latin typeface="Calibri"/>
                <a:ea typeface="Times New Roman"/>
              </a:rPr>
              <a:t> permet d'ajouter un script dans la page</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type :</a:t>
            </a:r>
            <a:r>
              <a:rPr lang="fr-FR" sz="1600" b="0" strike="noStrike" spc="-1">
                <a:solidFill>
                  <a:srgbClr val="000000"/>
                </a:solidFill>
                <a:latin typeface="Calibri"/>
                <a:ea typeface="Times New Roman"/>
              </a:rPr>
              <a:t> Par défaut le langage est le JavaScript mais il est conseillé de l'indiquer</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src :</a:t>
            </a:r>
            <a:r>
              <a:rPr lang="fr-FR" sz="1600" b="0" strike="noStrike" spc="-1">
                <a:solidFill>
                  <a:srgbClr val="000000"/>
                </a:solidFill>
                <a:latin typeface="Calibri"/>
                <a:ea typeface="Times New Roman"/>
              </a:rPr>
              <a:t> le chemin vers le fichier.</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000000"/>
                </a:solidFill>
                <a:latin typeface="Calibri"/>
                <a:ea typeface="Times New Roman"/>
              </a:rPr>
              <a:t>Nous plaçons généralement la balise "script" dans le corps (&lt;body&gt;&lt;/body&gt;) de la page.</a:t>
            </a:r>
            <a:endParaRPr lang="fr-FR" sz="1600" b="0" strike="noStrike" spc="-1">
              <a:solidFill>
                <a:srgbClr val="000000"/>
              </a:solidFill>
              <a:latin typeface="Arial"/>
            </a:endParaRPr>
          </a:p>
          <a:p>
            <a:pPr>
              <a:lnSpc>
                <a:spcPct val="100000"/>
              </a:lnSpc>
            </a:pPr>
            <a:endParaRPr lang="fr-FR" sz="14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6" name="Connecteur droit 12"/>
          <p:cNvCxnSpPr/>
          <p:nvPr/>
        </p:nvCxnSpPr>
        <p:spPr>
          <a:xfrm>
            <a:off x="240840" y="6459480"/>
            <a:ext cx="360" cy="398880"/>
          </a:xfrm>
          <a:prstGeom prst="straightConnector1">
            <a:avLst/>
          </a:prstGeom>
          <a:ln w="139700">
            <a:solidFill>
              <a:srgbClr val="ED7D31"/>
            </a:solidFill>
          </a:ln>
        </p:spPr>
      </p:cxnSp>
      <p:grpSp>
        <p:nvGrpSpPr>
          <p:cNvPr id="337" name="Groupe 12"/>
          <p:cNvGrpSpPr/>
          <p:nvPr/>
        </p:nvGrpSpPr>
        <p:grpSpPr>
          <a:xfrm>
            <a:off x="9233640" y="-30600"/>
            <a:ext cx="2958120" cy="564840"/>
            <a:chOff x="9233640" y="-30600"/>
            <a:chExt cx="2958120" cy="564840"/>
          </a:xfrm>
        </p:grpSpPr>
        <p:sp>
          <p:nvSpPr>
            <p:cNvPr id="33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3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40" name="Graphique 218"/>
          <p:cNvPicPr/>
          <p:nvPr/>
        </p:nvPicPr>
        <p:blipFill>
          <a:blip r:embed="rId2"/>
          <a:stretch/>
        </p:blipFill>
        <p:spPr>
          <a:xfrm>
            <a:off x="240840" y="193320"/>
            <a:ext cx="1424520" cy="311400"/>
          </a:xfrm>
          <a:prstGeom prst="rect">
            <a:avLst/>
          </a:prstGeom>
          <a:ln w="0">
            <a:noFill/>
          </a:ln>
        </p:spPr>
      </p:pic>
      <p:sp>
        <p:nvSpPr>
          <p:cNvPr id="34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42" name="Connecteur droit 12"/>
          <p:cNvCxnSpPr/>
          <p:nvPr/>
        </p:nvCxnSpPr>
        <p:spPr>
          <a:xfrm>
            <a:off x="10526040" y="70920"/>
            <a:ext cx="1416600" cy="360"/>
          </a:xfrm>
          <a:prstGeom prst="straightConnector1">
            <a:avLst/>
          </a:prstGeom>
          <a:ln w="57150">
            <a:solidFill>
              <a:srgbClr val="ED7D31"/>
            </a:solidFill>
          </a:ln>
        </p:spPr>
      </p:cxnSp>
      <p:sp>
        <p:nvSpPr>
          <p:cNvPr id="343" name="PlaceHolder 1"/>
          <p:cNvSpPr>
            <a:spLocks noGrp="1"/>
          </p:cNvSpPr>
          <p:nvPr>
            <p:ph type="sldNum" idx="1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19</a:t>
            </a:r>
            <a:endParaRPr lang="fr-FR" sz="1000" b="0" strike="noStrike" spc="-1">
              <a:solidFill>
                <a:srgbClr val="000000"/>
              </a:solidFill>
              <a:latin typeface="Times New Roman"/>
            </a:endParaRPr>
          </a:p>
        </p:txBody>
      </p:sp>
      <p:sp>
        <p:nvSpPr>
          <p:cNvPr id="344"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45" name="Espace réservé du contenu 2"/>
          <p:cNvSpPr/>
          <p:nvPr/>
        </p:nvSpPr>
        <p:spPr>
          <a:xfrm>
            <a:off x="378000" y="1149120"/>
            <a:ext cx="10058040" cy="595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91440" indent="-91440">
              <a:lnSpc>
                <a:spcPct val="110000"/>
              </a:lnSpc>
              <a:spcBef>
                <a:spcPts val="1199"/>
              </a:spcBef>
              <a:spcAft>
                <a:spcPts val="201"/>
              </a:spcAft>
              <a:buClr>
                <a:srgbClr val="9BA8B7"/>
              </a:buClr>
              <a:buFont typeface="Calibri"/>
              <a:buChar char=" "/>
            </a:pPr>
            <a:r>
              <a:rPr lang="fr-FR" sz="2800" b="0" strike="noStrike" spc="-1">
                <a:solidFill>
                  <a:srgbClr val="404040"/>
                </a:solidFill>
                <a:latin typeface="Franklin Gothic Book"/>
              </a:rPr>
              <a:t>La balise « body»</a:t>
            </a:r>
            <a:endParaRPr lang="fr-FR" sz="2800" b="0" strike="noStrike" spc="-1">
              <a:solidFill>
                <a:srgbClr val="000000"/>
              </a:solidFill>
              <a:latin typeface="Arial"/>
            </a:endParaRPr>
          </a:p>
        </p:txBody>
      </p:sp>
      <p:sp>
        <p:nvSpPr>
          <p:cNvPr id="346" name="ZoneTexte 4"/>
          <p:cNvSpPr/>
          <p:nvPr/>
        </p:nvSpPr>
        <p:spPr>
          <a:xfrm>
            <a:off x="378000" y="1916640"/>
            <a:ext cx="10848960" cy="12913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800" b="0" strike="noStrike" spc="-1">
                <a:solidFill>
                  <a:srgbClr val="000000"/>
                </a:solidFill>
                <a:latin typeface="Calibri"/>
                <a:ea typeface="Times New Roman"/>
              </a:rPr>
              <a:t>La balise </a:t>
            </a:r>
            <a:r>
              <a:rPr lang="fr-FR" sz="1800" b="1" strike="noStrike" spc="-1">
                <a:solidFill>
                  <a:srgbClr val="000000"/>
                </a:solidFill>
                <a:latin typeface="Calibri"/>
                <a:ea typeface="Times New Roman"/>
              </a:rPr>
              <a:t>"body" </a:t>
            </a:r>
            <a:r>
              <a:rPr lang="fr-FR" sz="1800" b="0" strike="noStrike" spc="-1">
                <a:solidFill>
                  <a:srgbClr val="000000"/>
                </a:solidFill>
                <a:latin typeface="Calibri"/>
                <a:ea typeface="Times New Roman"/>
              </a:rPr>
              <a:t>contient les éléments devant être affiché à l'utilisateur.</a:t>
            </a:r>
            <a:endParaRPr lang="fr-FR" sz="1800" b="0" strike="noStrike" spc="-1">
              <a:solidFill>
                <a:srgbClr val="000000"/>
              </a:solidFill>
              <a:latin typeface="Arial"/>
            </a:endParaRPr>
          </a:p>
          <a:p>
            <a:pPr>
              <a:lnSpc>
                <a:spcPct val="115000"/>
              </a:lnSpc>
              <a:spcAft>
                <a:spcPts val="1001"/>
              </a:spcAft>
            </a:pPr>
            <a:r>
              <a:rPr lang="fr-FR" sz="1800" b="0" strike="noStrike" spc="-1">
                <a:solidFill>
                  <a:srgbClr val="000000"/>
                </a:solidFill>
                <a:latin typeface="Calibri"/>
                <a:ea typeface="Times New Roman"/>
              </a:rPr>
              <a:t>En reprenant le code ci-dessus, il est normal de ne rien voir. (la balise body est vide)</a:t>
            </a:r>
            <a:endParaRPr lang="fr-FR" sz="1800" b="0" strike="noStrike" spc="-1">
              <a:solidFill>
                <a:srgbClr val="000000"/>
              </a:solidFill>
              <a:latin typeface="Arial"/>
            </a:endParaRPr>
          </a:p>
          <a:p>
            <a:pPr>
              <a:lnSpc>
                <a:spcPct val="115000"/>
              </a:lnSpc>
              <a:spcAft>
                <a:spcPts val="1001"/>
              </a:spcAft>
            </a:pPr>
            <a:r>
              <a:rPr lang="fr-FR" sz="1800" b="0" strike="noStrike" spc="-1">
                <a:solidFill>
                  <a:srgbClr val="000000"/>
                </a:solidFill>
                <a:latin typeface="Calibri"/>
                <a:ea typeface="Times New Roman"/>
              </a:rPr>
              <a:t>HTML ne dit pas comment afficher les balises, il dit seulement : voilà comment est structurée ma page.</a:t>
            </a:r>
            <a:endParaRPr lang="fr-FR" sz="1800" b="0" strike="noStrike" spc="-1">
              <a:solidFill>
                <a:srgbClr val="000000"/>
              </a:solidFill>
              <a:latin typeface="Arial"/>
            </a:endParaRPr>
          </a:p>
        </p:txBody>
      </p:sp>
      <p:sp>
        <p:nvSpPr>
          <p:cNvPr id="347" name="ZoneTexte 1"/>
          <p:cNvSpPr/>
          <p:nvPr/>
        </p:nvSpPr>
        <p:spPr>
          <a:xfrm>
            <a:off x="378000" y="3386160"/>
            <a:ext cx="8566200" cy="61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599"/>
              </a:spcBef>
              <a:tabLst>
                <a:tab pos="0" algn="l"/>
              </a:tabLst>
            </a:pPr>
            <a:r>
              <a:rPr lang="fr-FR" sz="2000" b="0" strike="noStrike" spc="-106">
                <a:solidFill>
                  <a:srgbClr val="515151"/>
                </a:solidFill>
                <a:latin typeface="Arial"/>
                <a:ea typeface="Arial"/>
              </a:rPr>
              <a:t>Deux grandes classes d’éléments :</a:t>
            </a:r>
            <a:endParaRPr lang="fr-FR" sz="2000" b="0" strike="noStrike" spc="-1">
              <a:solidFill>
                <a:srgbClr val="000000"/>
              </a:solidFill>
              <a:latin typeface="Arial"/>
            </a:endParaRPr>
          </a:p>
        </p:txBody>
      </p:sp>
      <p:sp>
        <p:nvSpPr>
          <p:cNvPr id="348" name="ZoneTexte 6"/>
          <p:cNvSpPr/>
          <p:nvPr/>
        </p:nvSpPr>
        <p:spPr>
          <a:xfrm>
            <a:off x="380160" y="4178520"/>
            <a:ext cx="4003200" cy="1887480"/>
          </a:xfrm>
          <a:prstGeom prst="rect">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nSpc>
                <a:spcPct val="100000"/>
              </a:lnSpc>
              <a:spcBef>
                <a:spcPts val="1599"/>
              </a:spcBef>
              <a:tabLst>
                <a:tab pos="0" algn="l"/>
              </a:tabLst>
            </a:pPr>
            <a:r>
              <a:rPr lang="fr-FR" sz="2400" b="0" strike="noStrike" spc="-106">
                <a:solidFill>
                  <a:srgbClr val="515151"/>
                </a:solidFill>
                <a:latin typeface="Arial"/>
                <a:ea typeface="Arial"/>
              </a:rPr>
              <a:t>Block</a:t>
            </a:r>
            <a:endParaRPr lang="fr-FR" sz="24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Prennent toute la largeur disponible</a:t>
            </a:r>
            <a:endParaRPr lang="fr-FR" sz="18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Provoque un retour à la ligne</a:t>
            </a:r>
            <a:endParaRPr lang="fr-FR" sz="18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Peuvent contenir des éléments inline</a:t>
            </a:r>
            <a:endParaRPr lang="fr-FR" sz="1800" b="0" strike="noStrike" spc="-1">
              <a:solidFill>
                <a:srgbClr val="000000"/>
              </a:solidFill>
              <a:latin typeface="Arial"/>
            </a:endParaRPr>
          </a:p>
        </p:txBody>
      </p:sp>
      <p:sp>
        <p:nvSpPr>
          <p:cNvPr id="349" name="ZoneTexte 7"/>
          <p:cNvSpPr/>
          <p:nvPr/>
        </p:nvSpPr>
        <p:spPr>
          <a:xfrm>
            <a:off x="4559760" y="4178520"/>
            <a:ext cx="4398480" cy="1888920"/>
          </a:xfrm>
          <a:prstGeom prst="rect">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anchor="t">
            <a:spAutoFit/>
          </a:bodyPr>
          <a:lstStyle/>
          <a:p>
            <a:pPr>
              <a:lnSpc>
                <a:spcPct val="100000"/>
              </a:lnSpc>
              <a:spcBef>
                <a:spcPts val="1599"/>
              </a:spcBef>
              <a:tabLst>
                <a:tab pos="0" algn="l"/>
              </a:tabLst>
            </a:pPr>
            <a:r>
              <a:rPr lang="fr-FR" sz="2400" b="0" strike="noStrike" spc="-106">
                <a:solidFill>
                  <a:srgbClr val="515151"/>
                </a:solidFill>
                <a:latin typeface="Arial"/>
                <a:ea typeface="Arial"/>
              </a:rPr>
              <a:t>Inline</a:t>
            </a:r>
            <a:endParaRPr lang="fr-FR" sz="24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Ne provoque pas de retour à la ligne</a:t>
            </a:r>
            <a:endParaRPr lang="fr-FR" sz="18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Ne peuvent pas contenir des éléments block</a:t>
            </a:r>
            <a:endParaRPr lang="fr-FR" sz="1800" b="0" strike="noStrike" spc="-1">
              <a:solidFill>
                <a:srgbClr val="000000"/>
              </a:solidFill>
              <a:latin typeface="Arial"/>
            </a:endParaRPr>
          </a:p>
          <a:p>
            <a:pPr>
              <a:lnSpc>
                <a:spcPct val="100000"/>
              </a:lnSpc>
              <a:spcBef>
                <a:spcPts val="1599"/>
              </a:spcBef>
              <a:tabLst>
                <a:tab pos="0" algn="l"/>
              </a:tabLst>
            </a:pPr>
            <a:r>
              <a:rPr lang="fr-FR" sz="1800" b="0" strike="noStrike" spc="-106">
                <a:solidFill>
                  <a:srgbClr val="515151"/>
                </a:solidFill>
                <a:latin typeface="Arial"/>
                <a:ea typeface="Arial"/>
              </a:rPr>
              <a:t>Peuvent contenir des éléments inline</a:t>
            </a:r>
            <a:endParaRPr lang="fr-FR" sz="1800" b="0" strike="noStrike" spc="-1">
              <a:solidFill>
                <a:srgbClr val="000000"/>
              </a:solidFill>
              <a:latin typeface="Arial"/>
            </a:endParaRPr>
          </a:p>
        </p:txBody>
      </p:sp>
      <p:pic>
        <p:nvPicPr>
          <p:cNvPr id="350" name="Picture 2" descr="Block-Level and Inline Elements: The difference between &amp;lt;div&amp;gt; and &amp;lt;span&amp;gt; |  by Emmanuel Ndubuisi | codeburst"/>
          <p:cNvPicPr/>
          <p:nvPr/>
        </p:nvPicPr>
        <p:blipFill>
          <a:blip r:embed="rId3"/>
          <a:stretch/>
        </p:blipFill>
        <p:spPr>
          <a:xfrm>
            <a:off x="9140400" y="3125880"/>
            <a:ext cx="2963520" cy="31608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Connecteur droit 12"/>
          <p:cNvCxnSpPr/>
          <p:nvPr/>
        </p:nvCxnSpPr>
        <p:spPr>
          <a:xfrm>
            <a:off x="240840" y="6459480"/>
            <a:ext cx="360" cy="398880"/>
          </a:xfrm>
          <a:prstGeom prst="straightConnector1">
            <a:avLst/>
          </a:prstGeom>
          <a:ln w="139700">
            <a:solidFill>
              <a:srgbClr val="ED7D31"/>
            </a:solidFill>
          </a:ln>
        </p:spPr>
      </p:cxnSp>
      <p:grpSp>
        <p:nvGrpSpPr>
          <p:cNvPr id="113" name="Groupe 12"/>
          <p:cNvGrpSpPr/>
          <p:nvPr/>
        </p:nvGrpSpPr>
        <p:grpSpPr>
          <a:xfrm>
            <a:off x="9233640" y="-30600"/>
            <a:ext cx="2958120" cy="564840"/>
            <a:chOff x="9233640" y="-30600"/>
            <a:chExt cx="2958120" cy="564840"/>
          </a:xfrm>
        </p:grpSpPr>
        <p:sp>
          <p:nvSpPr>
            <p:cNvPr id="11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1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16" name="Graphique 218"/>
          <p:cNvPicPr/>
          <p:nvPr/>
        </p:nvPicPr>
        <p:blipFill>
          <a:blip r:embed="rId2"/>
          <a:stretch/>
        </p:blipFill>
        <p:spPr>
          <a:xfrm>
            <a:off x="240840" y="193320"/>
            <a:ext cx="1424520" cy="311400"/>
          </a:xfrm>
          <a:prstGeom prst="rect">
            <a:avLst/>
          </a:prstGeom>
          <a:ln w="0">
            <a:noFill/>
          </a:ln>
        </p:spPr>
      </p:pic>
      <p:sp>
        <p:nvSpPr>
          <p:cNvPr id="11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ea typeface="游ゴシック"/>
              </a:rPr>
              <a:t>Atelier 2</a:t>
            </a:r>
            <a:endParaRPr lang="fr-FR" sz="1800" b="0" strike="noStrike" spc="-1">
              <a:solidFill>
                <a:srgbClr val="000000"/>
              </a:solidFill>
              <a:latin typeface="Arial"/>
            </a:endParaRPr>
          </a:p>
        </p:txBody>
      </p:sp>
      <p:cxnSp>
        <p:nvCxnSpPr>
          <p:cNvPr id="118" name="Connecteur droit 12"/>
          <p:cNvCxnSpPr/>
          <p:nvPr/>
        </p:nvCxnSpPr>
        <p:spPr>
          <a:xfrm>
            <a:off x="10526040" y="70920"/>
            <a:ext cx="1416600" cy="360"/>
          </a:xfrm>
          <a:prstGeom prst="straightConnector1">
            <a:avLst/>
          </a:prstGeom>
          <a:ln w="57150">
            <a:solidFill>
              <a:srgbClr val="ED7D31"/>
            </a:solidFill>
          </a:ln>
        </p:spPr>
      </p:cxnSp>
      <p:sp>
        <p:nvSpPr>
          <p:cNvPr id="119" name="PlaceHolder 1"/>
          <p:cNvSpPr>
            <a:spLocks noGrp="1"/>
          </p:cNvSpPr>
          <p:nvPr>
            <p:ph type="sldNum" idx="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a:t>
            </a:r>
            <a:endParaRPr lang="fr-FR" sz="1000" b="0" strike="noStrike" spc="-1">
              <a:solidFill>
                <a:srgbClr val="000000"/>
              </a:solidFill>
              <a:latin typeface="Times New Roman"/>
            </a:endParaRPr>
          </a:p>
        </p:txBody>
      </p:sp>
      <p:sp>
        <p:nvSpPr>
          <p:cNvPr id="120" name="TextBox 1"/>
          <p:cNvSpPr/>
          <p:nvPr/>
        </p:nvSpPr>
        <p:spPr>
          <a:xfrm>
            <a:off x="4010400" y="1864800"/>
            <a:ext cx="4140360" cy="6397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fr-FR" sz="3600" b="0" strike="noStrike" spc="-1">
                <a:solidFill>
                  <a:srgbClr val="4078F2"/>
                </a:solidFill>
                <a:latin typeface="Calibri"/>
                <a:ea typeface="Calibri Light"/>
              </a:rPr>
              <a:t>Le parcours</a:t>
            </a:r>
            <a:r>
              <a:rPr lang="en-US" sz="3600" b="0" strike="noStrike" spc="-1">
                <a:solidFill>
                  <a:srgbClr val="4078F2"/>
                </a:solidFill>
                <a:latin typeface="Calibri"/>
                <a:ea typeface="Calibri Light"/>
              </a:rPr>
              <a:t>​</a:t>
            </a:r>
            <a:endParaRPr lang="fr-FR" sz="3600" b="0" strike="noStrike" spc="-1">
              <a:solidFill>
                <a:srgbClr val="000000"/>
              </a:solidFill>
              <a:latin typeface="Arial"/>
            </a:endParaRPr>
          </a:p>
        </p:txBody>
      </p:sp>
      <p:sp>
        <p:nvSpPr>
          <p:cNvPr id="121" name="TextBox 2"/>
          <p:cNvSpPr/>
          <p:nvPr/>
        </p:nvSpPr>
        <p:spPr>
          <a:xfrm>
            <a:off x="4010400" y="3429000"/>
            <a:ext cx="4140360" cy="13107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fr-FR" sz="2000" b="0" strike="noStrike" spc="-1">
                <a:solidFill>
                  <a:srgbClr val="000000"/>
                </a:solidFill>
                <a:latin typeface="Calibri"/>
                <a:ea typeface="Calibri"/>
              </a:rPr>
              <a:t>Découvrir différents métiers et leurs composantes au travers des présentations et de la pratique personnelle</a:t>
            </a:r>
            <a:r>
              <a:rPr lang="en-US" sz="2000" b="0" strike="noStrike" spc="-1">
                <a:solidFill>
                  <a:srgbClr val="000000"/>
                </a:solidFill>
                <a:latin typeface="Calibri"/>
                <a:ea typeface="Calibri"/>
              </a:rPr>
              <a:t>​</a:t>
            </a:r>
            <a:endParaRPr lang="fr-FR" sz="20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1" name="Connecteur droit 12"/>
          <p:cNvCxnSpPr/>
          <p:nvPr/>
        </p:nvCxnSpPr>
        <p:spPr>
          <a:xfrm>
            <a:off x="240840" y="6459480"/>
            <a:ext cx="360" cy="398880"/>
          </a:xfrm>
          <a:prstGeom prst="straightConnector1">
            <a:avLst/>
          </a:prstGeom>
          <a:ln w="139700">
            <a:solidFill>
              <a:srgbClr val="ED7D31"/>
            </a:solidFill>
          </a:ln>
        </p:spPr>
      </p:cxnSp>
      <p:grpSp>
        <p:nvGrpSpPr>
          <p:cNvPr id="352" name="Groupe 12"/>
          <p:cNvGrpSpPr/>
          <p:nvPr/>
        </p:nvGrpSpPr>
        <p:grpSpPr>
          <a:xfrm>
            <a:off x="9233640" y="-30600"/>
            <a:ext cx="2958120" cy="564840"/>
            <a:chOff x="9233640" y="-30600"/>
            <a:chExt cx="2958120" cy="564840"/>
          </a:xfrm>
        </p:grpSpPr>
        <p:sp>
          <p:nvSpPr>
            <p:cNvPr id="35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35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55" name="Graphique 218"/>
          <p:cNvPicPr/>
          <p:nvPr/>
        </p:nvPicPr>
        <p:blipFill>
          <a:blip r:embed="rId2"/>
          <a:stretch/>
        </p:blipFill>
        <p:spPr>
          <a:xfrm>
            <a:off x="240840" y="193320"/>
            <a:ext cx="1424520" cy="311400"/>
          </a:xfrm>
          <a:prstGeom prst="rect">
            <a:avLst/>
          </a:prstGeom>
          <a:ln w="0">
            <a:noFill/>
          </a:ln>
        </p:spPr>
      </p:pic>
      <p:sp>
        <p:nvSpPr>
          <p:cNvPr id="35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57" name="Connecteur droit 12"/>
          <p:cNvCxnSpPr/>
          <p:nvPr/>
        </p:nvCxnSpPr>
        <p:spPr>
          <a:xfrm>
            <a:off x="10526040" y="70920"/>
            <a:ext cx="1416600" cy="360"/>
          </a:xfrm>
          <a:prstGeom prst="straightConnector1">
            <a:avLst/>
          </a:prstGeom>
          <a:ln w="57150">
            <a:solidFill>
              <a:srgbClr val="ED7D31"/>
            </a:solidFill>
          </a:ln>
        </p:spPr>
      </p:cxnSp>
      <p:sp>
        <p:nvSpPr>
          <p:cNvPr id="358" name="PlaceHolder 1"/>
          <p:cNvSpPr>
            <a:spLocks noGrp="1"/>
          </p:cNvSpPr>
          <p:nvPr>
            <p:ph type="sldNum" idx="1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20</a:t>
            </a:r>
            <a:endParaRPr lang="fr-FR" sz="1000" b="0" strike="noStrike" spc="-1">
              <a:solidFill>
                <a:srgbClr val="000000"/>
              </a:solidFill>
              <a:latin typeface="Times New Roman"/>
            </a:endParaRPr>
          </a:p>
        </p:txBody>
      </p:sp>
      <p:sp>
        <p:nvSpPr>
          <p:cNvPr id="359"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60" name="Espace réservé du contenu 2"/>
          <p:cNvSpPr/>
          <p:nvPr/>
        </p:nvSpPr>
        <p:spPr>
          <a:xfrm>
            <a:off x="1061280" y="1561320"/>
            <a:ext cx="10058040" cy="42973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BALISES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titres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paragraphes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liens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images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tableaux</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listes</a:t>
            </a:r>
            <a:endParaRPr lang="fr-FR" sz="1900" b="0" strike="noStrike" spc="-1">
              <a:solidFill>
                <a:srgbClr val="000000"/>
              </a:solidFill>
              <a:latin typeface="Arial"/>
            </a:endParaRPr>
          </a:p>
          <a:p>
            <a:pPr marL="91440" indent="-91440" algn="ctr">
              <a:lnSpc>
                <a:spcPct val="110000"/>
              </a:lnSpc>
              <a:spcBef>
                <a:spcPts val="1199"/>
              </a:spcBef>
              <a:spcAft>
                <a:spcPts val="201"/>
              </a:spcAft>
              <a:buClr>
                <a:srgbClr val="4472C4"/>
              </a:buClr>
              <a:buFont typeface="Calibri"/>
              <a:buChar char=" "/>
              <a:tabLst>
                <a:tab pos="0" algn="l"/>
              </a:tabLst>
            </a:pPr>
            <a:r>
              <a:rPr lang="fr-FR" sz="1900" b="0" strike="noStrike" spc="-1">
                <a:solidFill>
                  <a:srgbClr val="404040"/>
                </a:solidFill>
                <a:latin typeface="Calibri"/>
              </a:rPr>
              <a:t>Les commentaires</a:t>
            </a:r>
            <a:endParaRPr lang="fr-FR" sz="19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1" name="Connecteur droit 12"/>
          <p:cNvCxnSpPr/>
          <p:nvPr/>
        </p:nvCxnSpPr>
        <p:spPr>
          <a:xfrm>
            <a:off x="240840" y="6459480"/>
            <a:ext cx="360" cy="398880"/>
          </a:xfrm>
          <a:prstGeom prst="straightConnector1">
            <a:avLst/>
          </a:prstGeom>
          <a:ln w="139700">
            <a:solidFill>
              <a:srgbClr val="ED7D31"/>
            </a:solidFill>
          </a:ln>
        </p:spPr>
      </p:cxnSp>
      <p:grpSp>
        <p:nvGrpSpPr>
          <p:cNvPr id="362" name="Groupe 12"/>
          <p:cNvGrpSpPr/>
          <p:nvPr/>
        </p:nvGrpSpPr>
        <p:grpSpPr>
          <a:xfrm>
            <a:off x="9233640" y="-30600"/>
            <a:ext cx="2958120" cy="564840"/>
            <a:chOff x="9233640" y="-30600"/>
            <a:chExt cx="2958120" cy="564840"/>
          </a:xfrm>
        </p:grpSpPr>
        <p:sp>
          <p:nvSpPr>
            <p:cNvPr id="3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3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65" name="Graphique 218"/>
          <p:cNvPicPr/>
          <p:nvPr/>
        </p:nvPicPr>
        <p:blipFill>
          <a:blip r:embed="rId2"/>
          <a:stretch/>
        </p:blipFill>
        <p:spPr>
          <a:xfrm>
            <a:off x="240840" y="193320"/>
            <a:ext cx="1424520" cy="311400"/>
          </a:xfrm>
          <a:prstGeom prst="rect">
            <a:avLst/>
          </a:prstGeom>
          <a:ln w="0">
            <a:noFill/>
          </a:ln>
        </p:spPr>
      </p:pic>
      <p:sp>
        <p:nvSpPr>
          <p:cNvPr id="3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67" name="Connecteur droit 12"/>
          <p:cNvCxnSpPr/>
          <p:nvPr/>
        </p:nvCxnSpPr>
        <p:spPr>
          <a:xfrm>
            <a:off x="10526040" y="70920"/>
            <a:ext cx="1416600" cy="360"/>
          </a:xfrm>
          <a:prstGeom prst="straightConnector1">
            <a:avLst/>
          </a:prstGeom>
          <a:ln w="57150">
            <a:solidFill>
              <a:srgbClr val="ED7D31"/>
            </a:solidFill>
          </a:ln>
        </p:spPr>
      </p:cxnSp>
      <p:sp>
        <p:nvSpPr>
          <p:cNvPr id="368" name="PlaceHolder 1"/>
          <p:cNvSpPr>
            <a:spLocks noGrp="1"/>
          </p:cNvSpPr>
          <p:nvPr>
            <p:ph type="sldNum" idx="2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21</a:t>
            </a:r>
            <a:endParaRPr lang="fr-FR" sz="1000" b="0" strike="noStrike" spc="-1">
              <a:solidFill>
                <a:srgbClr val="000000"/>
              </a:solidFill>
              <a:latin typeface="Times New Roman"/>
            </a:endParaRPr>
          </a:p>
        </p:txBody>
      </p:sp>
      <p:sp>
        <p:nvSpPr>
          <p:cNvPr id="369"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70" name="Espace réservé du contenu 2"/>
          <p:cNvSpPr/>
          <p:nvPr/>
        </p:nvSpPr>
        <p:spPr>
          <a:xfrm>
            <a:off x="1066680" y="1519200"/>
            <a:ext cx="10058040" cy="1243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TITRES </a:t>
            </a:r>
            <a:endParaRPr lang="fr-FR" sz="1900" b="0" strike="noStrike" spc="-1">
              <a:solidFill>
                <a:srgbClr val="000000"/>
              </a:solidFill>
              <a:latin typeface="Arial"/>
            </a:endParaRPr>
          </a:p>
          <a:p>
            <a:pPr algn="ctr">
              <a:lnSpc>
                <a:spcPct val="110000"/>
              </a:lnSpc>
              <a:spcBef>
                <a:spcPts val="799"/>
              </a:spcBef>
              <a:spcAft>
                <a:spcPts val="201"/>
              </a:spcAft>
              <a:tabLst>
                <a:tab pos="0" algn="l"/>
              </a:tabLst>
            </a:pPr>
            <a:r>
              <a:rPr lang="fr-FR" sz="1600" b="0" strike="noStrike" spc="-1">
                <a:solidFill>
                  <a:srgbClr val="000000"/>
                </a:solidFill>
                <a:latin typeface="Calibri"/>
                <a:ea typeface="Calibri"/>
              </a:rPr>
              <a:t>Les titres HTML sont définis avec les balises </a:t>
            </a:r>
            <a:r>
              <a:rPr lang="fr-FR" sz="1600" b="1" strike="noStrike" spc="-1">
                <a:solidFill>
                  <a:srgbClr val="000000"/>
                </a:solidFill>
                <a:latin typeface="Calibri"/>
                <a:ea typeface="Calibri"/>
              </a:rPr>
              <a:t>&lt;h1&gt;</a:t>
            </a:r>
            <a:r>
              <a:rPr lang="fr-FR" sz="1600" b="0" strike="noStrike" spc="-1">
                <a:solidFill>
                  <a:srgbClr val="000000"/>
                </a:solidFill>
                <a:latin typeface="Calibri"/>
                <a:ea typeface="Calibri"/>
              </a:rPr>
              <a:t> à </a:t>
            </a:r>
            <a:r>
              <a:rPr lang="fr-FR" sz="1600" b="1" strike="noStrike" spc="-1">
                <a:solidFill>
                  <a:srgbClr val="000000"/>
                </a:solidFill>
                <a:latin typeface="Calibri"/>
                <a:ea typeface="Calibri"/>
              </a:rPr>
              <a:t>&lt;h6&gt;</a:t>
            </a:r>
            <a:r>
              <a:rPr lang="fr-FR" sz="1600" b="0" strike="noStrike" spc="-1">
                <a:solidFill>
                  <a:srgbClr val="000000"/>
                </a:solidFill>
                <a:latin typeface="Calibri"/>
                <a:ea typeface="Calibri"/>
              </a:rPr>
              <a:t>.</a:t>
            </a:r>
            <a:endParaRPr lang="fr-FR" sz="1600" b="0" strike="noStrike" spc="-1">
              <a:solidFill>
                <a:srgbClr val="000000"/>
              </a:solidFill>
              <a:latin typeface="Arial"/>
            </a:endParaRPr>
          </a:p>
          <a:p>
            <a:pPr algn="ctr">
              <a:lnSpc>
                <a:spcPct val="110000"/>
              </a:lnSpc>
              <a:spcBef>
                <a:spcPts val="799"/>
              </a:spcBef>
              <a:spcAft>
                <a:spcPts val="201"/>
              </a:spcAft>
              <a:tabLst>
                <a:tab pos="0" algn="l"/>
              </a:tabLst>
            </a:pPr>
            <a:r>
              <a:rPr lang="fr-FR" sz="1600" b="1" strike="noStrike" spc="-1">
                <a:solidFill>
                  <a:srgbClr val="000000"/>
                </a:solidFill>
                <a:latin typeface="Calibri"/>
                <a:ea typeface="Calibri"/>
              </a:rPr>
              <a:t>&lt;h1&gt;</a:t>
            </a:r>
            <a:r>
              <a:rPr lang="fr-FR" sz="1600" b="0" strike="noStrike" spc="-1">
                <a:solidFill>
                  <a:srgbClr val="000000"/>
                </a:solidFill>
                <a:latin typeface="Calibri"/>
                <a:ea typeface="Calibri"/>
              </a:rPr>
              <a:t> définit le titre le plus important, </a:t>
            </a:r>
            <a:r>
              <a:rPr lang="fr-FR" sz="1600" b="1" strike="noStrike" spc="-1">
                <a:solidFill>
                  <a:srgbClr val="000000"/>
                </a:solidFill>
                <a:latin typeface="Calibri"/>
                <a:ea typeface="Calibri"/>
              </a:rPr>
              <a:t>&lt;h6&gt;</a:t>
            </a:r>
            <a:r>
              <a:rPr lang="fr-FR" sz="1600" b="0" strike="noStrike" spc="-1">
                <a:solidFill>
                  <a:srgbClr val="000000"/>
                </a:solidFill>
                <a:latin typeface="Calibri"/>
                <a:ea typeface="Calibri"/>
              </a:rPr>
              <a:t> définit le titre le moins important.</a:t>
            </a:r>
            <a:endParaRPr lang="fr-FR" sz="1600" b="0" strike="noStrike" spc="-1">
              <a:solidFill>
                <a:srgbClr val="000000"/>
              </a:solidFill>
              <a:latin typeface="Arial"/>
            </a:endParaRPr>
          </a:p>
        </p:txBody>
      </p:sp>
      <p:sp>
        <p:nvSpPr>
          <p:cNvPr id="371" name="Espace réservé du contenu 2"/>
          <p:cNvSpPr/>
          <p:nvPr/>
        </p:nvSpPr>
        <p:spPr>
          <a:xfrm>
            <a:off x="4060080" y="2994120"/>
            <a:ext cx="2034000" cy="24757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5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h1</a:t>
            </a:r>
            <a:r>
              <a:rPr lang="fr-FR" sz="1600" b="0" strike="noStrike" spc="-1">
                <a:solidFill>
                  <a:srgbClr val="000000"/>
                </a:solidFill>
                <a:latin typeface="Calibri"/>
                <a:ea typeface="Calibri"/>
              </a:rPr>
              <a:t>&gt;Heading 1&lt;/</a:t>
            </a:r>
            <a:r>
              <a:rPr lang="fr-FR" sz="1600" b="0" strike="noStrike" spc="-1">
                <a:solidFill>
                  <a:srgbClr val="E45649"/>
                </a:solidFill>
                <a:latin typeface="Calibri"/>
                <a:ea typeface="Calibri"/>
              </a:rPr>
              <a:t>h1</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a:p>
            <a:pPr algn="ctr">
              <a:lnSpc>
                <a:spcPct val="11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h2</a:t>
            </a:r>
            <a:r>
              <a:rPr lang="fr-FR" sz="1600" b="0" strike="noStrike" spc="-1">
                <a:solidFill>
                  <a:srgbClr val="000000"/>
                </a:solidFill>
                <a:latin typeface="Calibri"/>
                <a:ea typeface="Calibri"/>
              </a:rPr>
              <a:t>&gt;Heading 2&lt;/</a:t>
            </a:r>
            <a:r>
              <a:rPr lang="fr-FR" sz="1600" b="0" strike="noStrike" spc="-1">
                <a:solidFill>
                  <a:srgbClr val="E45649"/>
                </a:solidFill>
                <a:latin typeface="Calibri"/>
                <a:ea typeface="Calibri"/>
              </a:rPr>
              <a:t>h2</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a:p>
            <a:pPr algn="ctr">
              <a:lnSpc>
                <a:spcPct val="11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h3</a:t>
            </a:r>
            <a:r>
              <a:rPr lang="fr-FR" sz="1600" b="0" strike="noStrike" spc="-1">
                <a:solidFill>
                  <a:srgbClr val="000000"/>
                </a:solidFill>
                <a:latin typeface="Calibri"/>
                <a:ea typeface="Calibri"/>
              </a:rPr>
              <a:t>&gt;Heading 3&lt;/</a:t>
            </a:r>
            <a:r>
              <a:rPr lang="fr-FR" sz="1600" b="0" strike="noStrike" spc="-1">
                <a:solidFill>
                  <a:srgbClr val="E45649"/>
                </a:solidFill>
                <a:latin typeface="Calibri"/>
                <a:ea typeface="Calibri"/>
              </a:rPr>
              <a:t>h3</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a:p>
            <a:pPr algn="ctr">
              <a:lnSpc>
                <a:spcPct val="11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h4</a:t>
            </a:r>
            <a:r>
              <a:rPr lang="fr-FR" sz="1600" b="0" strike="noStrike" spc="-1">
                <a:solidFill>
                  <a:srgbClr val="000000"/>
                </a:solidFill>
                <a:latin typeface="Calibri"/>
                <a:ea typeface="Calibri"/>
              </a:rPr>
              <a:t>&gt;Heading 4&lt;/</a:t>
            </a:r>
            <a:r>
              <a:rPr lang="fr-FR" sz="1600" b="0" strike="noStrike" spc="-1">
                <a:solidFill>
                  <a:srgbClr val="E45649"/>
                </a:solidFill>
                <a:latin typeface="Calibri"/>
                <a:ea typeface="Calibri"/>
              </a:rPr>
              <a:t>h4</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a:p>
            <a:pPr algn="ctr">
              <a:lnSpc>
                <a:spcPct val="11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h5</a:t>
            </a:r>
            <a:r>
              <a:rPr lang="fr-FR" sz="1600" b="0" strike="noStrike" spc="-1">
                <a:solidFill>
                  <a:srgbClr val="000000"/>
                </a:solidFill>
                <a:latin typeface="Calibri"/>
                <a:ea typeface="Calibri"/>
              </a:rPr>
              <a:t>&gt;Heading 5&lt;/</a:t>
            </a:r>
            <a:r>
              <a:rPr lang="fr-FR" sz="1600" b="0" strike="noStrike" spc="-1">
                <a:solidFill>
                  <a:srgbClr val="E45649"/>
                </a:solidFill>
                <a:latin typeface="Calibri"/>
                <a:ea typeface="Calibri"/>
              </a:rPr>
              <a:t>h5</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a:p>
            <a:pPr algn="ctr">
              <a:lnSpc>
                <a:spcPct val="110000"/>
              </a:lnSpc>
              <a:spcBef>
                <a:spcPts val="300"/>
              </a:spcBef>
              <a:spcAft>
                <a:spcPts val="601"/>
              </a:spcAft>
              <a:tabLst>
                <a:tab pos="0" algn="l"/>
              </a:tabLst>
            </a:pPr>
            <a:r>
              <a:rPr lang="fr-FR" sz="1600" b="0" strike="noStrike" spc="-1">
                <a:solidFill>
                  <a:srgbClr val="000000"/>
                </a:solidFill>
                <a:latin typeface="Calibri"/>
                <a:ea typeface="Calibri"/>
              </a:rPr>
              <a:t>&lt;</a:t>
            </a:r>
            <a:r>
              <a:rPr lang="fr-FR" sz="1600" b="0" strike="noStrike" spc="-1">
                <a:solidFill>
                  <a:srgbClr val="E45649"/>
                </a:solidFill>
                <a:latin typeface="Calibri"/>
                <a:ea typeface="Calibri"/>
              </a:rPr>
              <a:t>h6</a:t>
            </a:r>
            <a:r>
              <a:rPr lang="fr-FR" sz="1600" b="0" strike="noStrike" spc="-1">
                <a:solidFill>
                  <a:srgbClr val="000000"/>
                </a:solidFill>
                <a:latin typeface="Calibri"/>
                <a:ea typeface="Calibri"/>
              </a:rPr>
              <a:t>&gt;Heading 6&lt;/</a:t>
            </a:r>
            <a:r>
              <a:rPr lang="fr-FR" sz="1600" b="0" strike="noStrike" spc="-1">
                <a:solidFill>
                  <a:srgbClr val="E45649"/>
                </a:solidFill>
                <a:latin typeface="Calibri"/>
                <a:ea typeface="Calibri"/>
              </a:rPr>
              <a:t>h6</a:t>
            </a:r>
            <a:r>
              <a:rPr lang="fr-FR" sz="1600" b="0" strike="noStrike" spc="-1">
                <a:solidFill>
                  <a:srgbClr val="000000"/>
                </a:solidFill>
                <a:latin typeface="Calibri"/>
                <a:ea typeface="Calibri"/>
              </a:rPr>
              <a:t>&gt;</a:t>
            </a:r>
            <a:endParaRPr lang="fr-FR" sz="1600" b="0" strike="noStrike" spc="-1">
              <a:solidFill>
                <a:srgbClr val="000000"/>
              </a:solidFill>
              <a:latin typeface="Arial"/>
            </a:endParaRPr>
          </a:p>
        </p:txBody>
      </p:sp>
      <p:sp>
        <p:nvSpPr>
          <p:cNvPr id="372" name="Espace réservé du contenu 2"/>
          <p:cNvSpPr/>
          <p:nvPr/>
        </p:nvSpPr>
        <p:spPr>
          <a:xfrm>
            <a:off x="6232680" y="2932920"/>
            <a:ext cx="1895760" cy="24793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91440" indent="-91440" algn="ctr">
              <a:lnSpc>
                <a:spcPct val="110000"/>
              </a:lnSpc>
              <a:spcBef>
                <a:spcPts val="300"/>
              </a:spcBef>
              <a:spcAft>
                <a:spcPts val="300"/>
              </a:spcAft>
              <a:tabLst>
                <a:tab pos="0" algn="l"/>
              </a:tabLst>
            </a:pPr>
            <a:r>
              <a:rPr lang="fr-FR" sz="3200" b="1" strike="noStrike" spc="-1">
                <a:solidFill>
                  <a:srgbClr val="404040"/>
                </a:solidFill>
                <a:latin typeface="Calibri"/>
                <a:ea typeface="Calibri"/>
              </a:rPr>
              <a:t>Heading 1</a:t>
            </a:r>
            <a:endParaRPr lang="fr-FR" sz="3200" b="0" strike="noStrike" spc="-1">
              <a:solidFill>
                <a:srgbClr val="000000"/>
              </a:solidFill>
              <a:latin typeface="Arial"/>
            </a:endParaRPr>
          </a:p>
          <a:p>
            <a:pPr marL="91440" indent="-91440" algn="ctr">
              <a:lnSpc>
                <a:spcPct val="110000"/>
              </a:lnSpc>
              <a:spcBef>
                <a:spcPts val="300"/>
              </a:spcBef>
              <a:spcAft>
                <a:spcPts val="300"/>
              </a:spcAft>
              <a:tabLst>
                <a:tab pos="0" algn="l"/>
              </a:tabLst>
            </a:pPr>
            <a:r>
              <a:rPr lang="fr-FR" sz="2400" b="1" strike="noStrike" spc="-1">
                <a:solidFill>
                  <a:srgbClr val="404040"/>
                </a:solidFill>
                <a:latin typeface="Calibri"/>
                <a:ea typeface="Calibri"/>
              </a:rPr>
              <a:t>Heading 2</a:t>
            </a:r>
            <a:endParaRPr lang="fr-FR" sz="2400" b="0" strike="noStrike" spc="-1">
              <a:solidFill>
                <a:srgbClr val="000000"/>
              </a:solidFill>
              <a:latin typeface="Arial"/>
            </a:endParaRPr>
          </a:p>
          <a:p>
            <a:pPr marL="91440" indent="-91440" algn="ctr">
              <a:lnSpc>
                <a:spcPct val="110000"/>
              </a:lnSpc>
              <a:spcBef>
                <a:spcPts val="300"/>
              </a:spcBef>
              <a:spcAft>
                <a:spcPts val="300"/>
              </a:spcAft>
              <a:tabLst>
                <a:tab pos="0" algn="l"/>
              </a:tabLst>
            </a:pPr>
            <a:r>
              <a:rPr lang="fr-FR" sz="1800" b="1" strike="noStrike" spc="-1">
                <a:solidFill>
                  <a:srgbClr val="404040"/>
                </a:solidFill>
                <a:latin typeface="Calibri"/>
                <a:ea typeface="Calibri"/>
              </a:rPr>
              <a:t>Heading 3</a:t>
            </a:r>
            <a:endParaRPr lang="fr-FR" sz="1800" b="0" strike="noStrike" spc="-1">
              <a:solidFill>
                <a:srgbClr val="000000"/>
              </a:solidFill>
              <a:latin typeface="Arial"/>
            </a:endParaRPr>
          </a:p>
          <a:p>
            <a:pPr marL="91440" indent="-91440" algn="ctr">
              <a:lnSpc>
                <a:spcPct val="110000"/>
              </a:lnSpc>
              <a:spcBef>
                <a:spcPts val="300"/>
              </a:spcBef>
              <a:spcAft>
                <a:spcPts val="300"/>
              </a:spcAft>
              <a:tabLst>
                <a:tab pos="0" algn="l"/>
              </a:tabLst>
            </a:pPr>
            <a:r>
              <a:rPr lang="fr-FR" sz="1600" b="1" strike="noStrike" spc="-1">
                <a:solidFill>
                  <a:srgbClr val="404040"/>
                </a:solidFill>
                <a:latin typeface="Calibri"/>
                <a:ea typeface="Calibri"/>
              </a:rPr>
              <a:t>Heading 4</a:t>
            </a:r>
            <a:endParaRPr lang="fr-FR" sz="1600" b="0" strike="noStrike" spc="-1">
              <a:solidFill>
                <a:srgbClr val="000000"/>
              </a:solidFill>
              <a:latin typeface="Arial"/>
            </a:endParaRPr>
          </a:p>
          <a:p>
            <a:pPr marL="91440" indent="-91440" algn="ctr">
              <a:lnSpc>
                <a:spcPct val="110000"/>
              </a:lnSpc>
              <a:spcBef>
                <a:spcPts val="300"/>
              </a:spcBef>
              <a:spcAft>
                <a:spcPts val="300"/>
              </a:spcAft>
              <a:tabLst>
                <a:tab pos="0" algn="l"/>
              </a:tabLst>
            </a:pPr>
            <a:r>
              <a:rPr lang="fr-FR" sz="1300" b="1" strike="noStrike" spc="-1">
                <a:solidFill>
                  <a:srgbClr val="404040"/>
                </a:solidFill>
                <a:latin typeface="Calibri"/>
                <a:ea typeface="Calibri"/>
              </a:rPr>
              <a:t>Heading 5</a:t>
            </a:r>
            <a:endParaRPr lang="fr-FR" sz="1300" b="0" strike="noStrike" spc="-1">
              <a:solidFill>
                <a:srgbClr val="000000"/>
              </a:solidFill>
              <a:latin typeface="Arial"/>
            </a:endParaRPr>
          </a:p>
          <a:p>
            <a:pPr marL="91440" indent="-91440" algn="ctr">
              <a:lnSpc>
                <a:spcPct val="110000"/>
              </a:lnSpc>
              <a:spcBef>
                <a:spcPts val="300"/>
              </a:spcBef>
              <a:spcAft>
                <a:spcPts val="300"/>
              </a:spcAft>
              <a:tabLst>
                <a:tab pos="0" algn="l"/>
              </a:tabLst>
            </a:pPr>
            <a:r>
              <a:rPr lang="fr-FR" sz="1000" b="1" strike="noStrike" spc="-1">
                <a:solidFill>
                  <a:srgbClr val="404040"/>
                </a:solidFill>
                <a:latin typeface="Calibri"/>
                <a:ea typeface="Calibri"/>
              </a:rPr>
              <a:t>Heading 6</a:t>
            </a:r>
            <a:endParaRPr lang="fr-FR" sz="10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3" name="Connecteur droit 12"/>
          <p:cNvCxnSpPr/>
          <p:nvPr/>
        </p:nvCxnSpPr>
        <p:spPr>
          <a:xfrm>
            <a:off x="240840" y="6459480"/>
            <a:ext cx="360" cy="398880"/>
          </a:xfrm>
          <a:prstGeom prst="straightConnector1">
            <a:avLst/>
          </a:prstGeom>
          <a:ln w="139700">
            <a:solidFill>
              <a:srgbClr val="ED7D31"/>
            </a:solidFill>
          </a:ln>
        </p:spPr>
      </p:cxnSp>
      <p:grpSp>
        <p:nvGrpSpPr>
          <p:cNvPr id="374" name="Groupe 12"/>
          <p:cNvGrpSpPr/>
          <p:nvPr/>
        </p:nvGrpSpPr>
        <p:grpSpPr>
          <a:xfrm>
            <a:off x="9233640" y="-30600"/>
            <a:ext cx="2958120" cy="564840"/>
            <a:chOff x="9233640" y="-30600"/>
            <a:chExt cx="2958120" cy="564840"/>
          </a:xfrm>
        </p:grpSpPr>
        <p:sp>
          <p:nvSpPr>
            <p:cNvPr id="37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37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77" name="Graphique 218"/>
          <p:cNvPicPr/>
          <p:nvPr/>
        </p:nvPicPr>
        <p:blipFill>
          <a:blip r:embed="rId2"/>
          <a:stretch/>
        </p:blipFill>
        <p:spPr>
          <a:xfrm>
            <a:off x="240840" y="193320"/>
            <a:ext cx="1424520" cy="311400"/>
          </a:xfrm>
          <a:prstGeom prst="rect">
            <a:avLst/>
          </a:prstGeom>
          <a:ln w="0">
            <a:noFill/>
          </a:ln>
        </p:spPr>
      </p:pic>
      <p:sp>
        <p:nvSpPr>
          <p:cNvPr id="37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79" name="Connecteur droit 12"/>
          <p:cNvCxnSpPr/>
          <p:nvPr/>
        </p:nvCxnSpPr>
        <p:spPr>
          <a:xfrm>
            <a:off x="10526040" y="70920"/>
            <a:ext cx="1416600" cy="360"/>
          </a:xfrm>
          <a:prstGeom prst="straightConnector1">
            <a:avLst/>
          </a:prstGeom>
          <a:ln w="57150">
            <a:solidFill>
              <a:srgbClr val="ED7D31"/>
            </a:solidFill>
          </a:ln>
        </p:spPr>
      </p:cxnSp>
      <p:sp>
        <p:nvSpPr>
          <p:cNvPr id="380" name="PlaceHolder 1"/>
          <p:cNvSpPr>
            <a:spLocks noGrp="1"/>
          </p:cNvSpPr>
          <p:nvPr>
            <p:ph type="sldNum" idx="2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81"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82" name="Espace réservé du contenu 2"/>
          <p:cNvSpPr/>
          <p:nvPr/>
        </p:nvSpPr>
        <p:spPr>
          <a:xfrm>
            <a:off x="1065420" y="2631420"/>
            <a:ext cx="10058040" cy="159516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20000"/>
          </a:bodyPr>
          <a:lstStyle/>
          <a:p>
            <a:pPr algn="ctr">
              <a:lnSpc>
                <a:spcPct val="110000"/>
              </a:lnSpc>
              <a:spcBef>
                <a:spcPts val="1199"/>
              </a:spcBef>
              <a:spcAft>
                <a:spcPts val="201"/>
              </a:spcAft>
              <a:tabLst>
                <a:tab pos="0" algn="l"/>
              </a:tabLst>
            </a:pPr>
            <a:r>
              <a:rPr lang="fr-FR" sz="1900" b="1" strike="noStrike" spc="-1" dirty="0">
                <a:solidFill>
                  <a:schemeClr val="accent1"/>
                </a:solidFill>
                <a:latin typeface="Calibri"/>
              </a:rPr>
              <a:t>LES PARAGRAPHES</a:t>
            </a:r>
            <a:endParaRPr lang="fr-FR" sz="1900" b="0" strike="noStrike" spc="-1" dirty="0">
              <a:solidFill>
                <a:srgbClr val="000000"/>
              </a:solidFill>
              <a:latin typeface="Arial"/>
            </a:endParaRPr>
          </a:p>
          <a:p>
            <a:pPr marL="91440" indent="-91440" algn="ctr">
              <a:lnSpc>
                <a:spcPct val="114000"/>
              </a:lnSpc>
              <a:spcBef>
                <a:spcPts val="1199"/>
              </a:spcBef>
              <a:spcAft>
                <a:spcPts val="1001"/>
              </a:spcAft>
              <a:buClr>
                <a:srgbClr val="4472C4"/>
              </a:buClr>
              <a:buFont typeface="Calibri"/>
              <a:buChar char=" "/>
              <a:tabLst>
                <a:tab pos="0" algn="l"/>
              </a:tabLst>
            </a:pPr>
            <a:r>
              <a:rPr lang="fr-FR" sz="1600" b="0" strike="noStrike" spc="-1" dirty="0">
                <a:solidFill>
                  <a:srgbClr val="404040"/>
                </a:solidFill>
                <a:latin typeface="Calibri"/>
              </a:rPr>
              <a:t>La balise </a:t>
            </a:r>
            <a:r>
              <a:rPr lang="fr-FR" sz="1600" b="1" strike="noStrike" spc="-1" dirty="0">
                <a:solidFill>
                  <a:srgbClr val="404040"/>
                </a:solidFill>
                <a:latin typeface="Calibri"/>
                <a:ea typeface="Calibri"/>
              </a:rPr>
              <a:t>&lt;p&gt;</a:t>
            </a:r>
            <a:r>
              <a:rPr lang="fr-FR" sz="1600" b="0" strike="noStrike" spc="-1" dirty="0">
                <a:solidFill>
                  <a:srgbClr val="404040"/>
                </a:solidFill>
                <a:latin typeface="Calibri"/>
                <a:ea typeface="Calibri"/>
              </a:rPr>
              <a:t> définit un paragraphe.</a:t>
            </a:r>
            <a:endParaRPr lang="fr-FR" sz="1600" b="0" strike="noStrike" spc="-1" dirty="0">
              <a:solidFill>
                <a:srgbClr val="000000"/>
              </a:solidFill>
              <a:latin typeface="Arial"/>
            </a:endParaRPr>
          </a:p>
          <a:p>
            <a:pPr marL="91440" indent="-91440" algn="ctr">
              <a:lnSpc>
                <a:spcPts val="1100"/>
              </a:lnSpc>
              <a:spcBef>
                <a:spcPts val="1199"/>
              </a:spcBef>
              <a:spcAft>
                <a:spcPts val="1001"/>
              </a:spcAft>
              <a:buClr>
                <a:srgbClr val="4472C4"/>
              </a:buClr>
              <a:buFont typeface="Calibri"/>
              <a:buChar char=" "/>
              <a:tabLst>
                <a:tab pos="0" algn="l"/>
              </a:tabLst>
            </a:pPr>
            <a:r>
              <a:rPr lang="fr-FR" sz="1600" b="0" strike="noStrike" spc="-1" dirty="0">
                <a:solidFill>
                  <a:srgbClr val="383A42"/>
                </a:solidFill>
                <a:latin typeface="Consolas"/>
                <a:ea typeface="Calibri"/>
              </a:rPr>
              <a:t>&lt;</a:t>
            </a:r>
            <a:r>
              <a:rPr lang="fr-FR" sz="1600" b="0" strike="noStrike" spc="-1" dirty="0">
                <a:solidFill>
                  <a:srgbClr val="E45649"/>
                </a:solidFill>
                <a:latin typeface="Consolas"/>
                <a:ea typeface="Calibri"/>
              </a:rPr>
              <a:t>p</a:t>
            </a:r>
            <a:r>
              <a:rPr lang="fr-FR" sz="1600" b="0" strike="noStrike" spc="-1" dirty="0">
                <a:solidFill>
                  <a:srgbClr val="383A42"/>
                </a:solidFill>
                <a:latin typeface="Consolas"/>
                <a:ea typeface="Calibri"/>
              </a:rPr>
              <a:t>&gt;C’est un paragraphe&lt;/</a:t>
            </a:r>
            <a:r>
              <a:rPr lang="fr-FR" sz="1600" b="0" strike="noStrike" spc="-1" dirty="0">
                <a:solidFill>
                  <a:srgbClr val="E45649"/>
                </a:solidFill>
                <a:latin typeface="Consolas"/>
                <a:ea typeface="Calibri"/>
              </a:rPr>
              <a:t>p</a:t>
            </a:r>
            <a:r>
              <a:rPr lang="fr-FR" sz="1600" b="0" strike="noStrike" spc="-1" dirty="0">
                <a:solidFill>
                  <a:srgbClr val="383A42"/>
                </a:solidFill>
                <a:latin typeface="Consolas"/>
                <a:ea typeface="Calibri"/>
              </a:rPr>
              <a:t>&gt;</a:t>
            </a:r>
          </a:p>
          <a:p>
            <a:pPr marL="91440" indent="-91440" algn="ctr">
              <a:lnSpc>
                <a:spcPts val="1100"/>
              </a:lnSpc>
              <a:spcBef>
                <a:spcPts val="1199"/>
              </a:spcBef>
              <a:spcAft>
                <a:spcPts val="1001"/>
              </a:spcAft>
              <a:buClr>
                <a:srgbClr val="4472C4"/>
              </a:buClr>
              <a:buFont typeface="Calibri"/>
              <a:buChar char=" "/>
              <a:tabLst>
                <a:tab pos="0" algn="l"/>
              </a:tabLst>
            </a:pPr>
            <a:r>
              <a:rPr lang="fr-CA" sz="1600" b="1" i="1" strike="noStrike" spc="-1" dirty="0">
                <a:solidFill>
                  <a:srgbClr val="000000"/>
                </a:solidFill>
                <a:latin typeface="Calibri" panose="020F0502020204030204" pitchFamily="34" charset="0"/>
                <a:cs typeface="Calibri" panose="020F0502020204030204" pitchFamily="34" charset="0"/>
              </a:rPr>
              <a:t>Remarque : Par convention, toutes les balises HTML sont écrites en minuscules, par exemple &lt;p&gt;&lt;/p&gt; et non &lt;P&gt;&lt;/P&gt;.</a:t>
            </a:r>
            <a:endParaRPr lang="fr-FR" sz="1600" b="1" i="1"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 name="Connecteur droit 12"/>
          <p:cNvCxnSpPr/>
          <p:nvPr/>
        </p:nvCxnSpPr>
        <p:spPr>
          <a:xfrm>
            <a:off x="240840" y="6459480"/>
            <a:ext cx="360" cy="398880"/>
          </a:xfrm>
          <a:prstGeom prst="straightConnector1">
            <a:avLst/>
          </a:prstGeom>
          <a:ln w="139700">
            <a:solidFill>
              <a:srgbClr val="ED7D31"/>
            </a:solidFill>
          </a:ln>
        </p:spPr>
      </p:cxnSp>
      <p:grpSp>
        <p:nvGrpSpPr>
          <p:cNvPr id="492" name="Groupe 12"/>
          <p:cNvGrpSpPr/>
          <p:nvPr/>
        </p:nvGrpSpPr>
        <p:grpSpPr>
          <a:xfrm>
            <a:off x="9233640" y="-30600"/>
            <a:ext cx="2958120" cy="564840"/>
            <a:chOff x="9233640" y="-30600"/>
            <a:chExt cx="2958120" cy="564840"/>
          </a:xfrm>
        </p:grpSpPr>
        <p:sp>
          <p:nvSpPr>
            <p:cNvPr id="49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9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95" name="Graphique 218"/>
          <p:cNvPicPr/>
          <p:nvPr/>
        </p:nvPicPr>
        <p:blipFill>
          <a:blip r:embed="rId2"/>
          <a:stretch/>
        </p:blipFill>
        <p:spPr>
          <a:xfrm>
            <a:off x="240840" y="193320"/>
            <a:ext cx="1424520" cy="311400"/>
          </a:xfrm>
          <a:prstGeom prst="rect">
            <a:avLst/>
          </a:prstGeom>
          <a:ln w="0">
            <a:noFill/>
          </a:ln>
        </p:spPr>
      </p:pic>
      <p:sp>
        <p:nvSpPr>
          <p:cNvPr id="49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97" name="Connecteur droit 12"/>
          <p:cNvCxnSpPr/>
          <p:nvPr/>
        </p:nvCxnSpPr>
        <p:spPr>
          <a:xfrm>
            <a:off x="10526040" y="70920"/>
            <a:ext cx="1416600" cy="360"/>
          </a:xfrm>
          <a:prstGeom prst="straightConnector1">
            <a:avLst/>
          </a:prstGeom>
          <a:ln w="57150">
            <a:solidFill>
              <a:srgbClr val="ED7D31"/>
            </a:solidFill>
          </a:ln>
        </p:spPr>
      </p:cxnSp>
      <p:sp>
        <p:nvSpPr>
          <p:cNvPr id="498" name="PlaceHolder 1"/>
          <p:cNvSpPr>
            <a:spLocks noGrp="1"/>
          </p:cNvSpPr>
          <p:nvPr>
            <p:ph type="sldNum" idx="3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29</a:t>
            </a:r>
            <a:endParaRPr lang="fr-FR" sz="1000" b="0" strike="noStrike" spc="-1">
              <a:solidFill>
                <a:srgbClr val="000000"/>
              </a:solidFill>
              <a:latin typeface="Times New Roman"/>
            </a:endParaRPr>
          </a:p>
        </p:txBody>
      </p:sp>
      <p:sp>
        <p:nvSpPr>
          <p:cNvPr id="499"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00"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COMMENTAIRES</a:t>
            </a:r>
            <a:endParaRPr lang="fr-FR" sz="1900" b="0" strike="noStrike" spc="-1">
              <a:solidFill>
                <a:srgbClr val="000000"/>
              </a:solidFill>
              <a:latin typeface="Arial"/>
            </a:endParaRPr>
          </a:p>
        </p:txBody>
      </p:sp>
      <p:sp>
        <p:nvSpPr>
          <p:cNvPr id="501" name="ZoneTexte 5"/>
          <p:cNvSpPr/>
          <p:nvPr/>
        </p:nvSpPr>
        <p:spPr>
          <a:xfrm>
            <a:off x="1404360" y="2174760"/>
            <a:ext cx="9375480" cy="3654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800" b="0" i="1" strike="noStrike" spc="-1">
                <a:solidFill>
                  <a:srgbClr val="A0A1A7"/>
                </a:solidFill>
                <a:latin typeface="Consolas"/>
                <a:ea typeface="Times New Roman"/>
              </a:rPr>
              <a:t>&lt;!-- Write your comments here --&gt;</a:t>
            </a:r>
            <a:endParaRPr lang="fr-FR" sz="1800" b="0" strike="noStrike" spc="-1">
              <a:solidFill>
                <a:srgbClr val="000000"/>
              </a:solidFill>
              <a:latin typeface="Arial"/>
            </a:endParaRPr>
          </a:p>
        </p:txBody>
      </p:sp>
      <p:sp>
        <p:nvSpPr>
          <p:cNvPr id="502" name="ZoneTexte 3"/>
          <p:cNvSpPr/>
          <p:nvPr/>
        </p:nvSpPr>
        <p:spPr>
          <a:xfrm>
            <a:off x="1374840" y="2870280"/>
            <a:ext cx="9438840" cy="2385268"/>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l">
              <a:spcBef>
                <a:spcPts val="600"/>
              </a:spcBef>
              <a:spcAft>
                <a:spcPts val="600"/>
              </a:spcAft>
            </a:pPr>
            <a:r>
              <a:rPr lang="fr-CA" sz="1800" b="0" strike="noStrike" spc="-1" dirty="0">
                <a:solidFill>
                  <a:srgbClr val="000000"/>
                </a:solidFill>
                <a:latin typeface="Calibri"/>
              </a:rPr>
              <a:t>Les commentaires vous permettent de laisser des notes à d'autres développeurs dans votre code sans affecter la sortie résultante qui s'affiche pour l'utilisateur final.</a:t>
            </a:r>
          </a:p>
          <a:p>
            <a:pPr>
              <a:lnSpc>
                <a:spcPct val="100000"/>
              </a:lnSpc>
            </a:pPr>
            <a:r>
              <a:rPr lang="fr-CA" b="0" strike="noStrike" spc="-1" dirty="0">
                <a:solidFill>
                  <a:srgbClr val="000000"/>
                </a:solidFill>
                <a:latin typeface="Calibri" panose="020F0502020204030204" pitchFamily="34" charset="0"/>
                <a:cs typeface="Calibri" panose="020F0502020204030204" pitchFamily="34" charset="0"/>
              </a:rPr>
              <a:t>Les commentaires sont également un moyen pratique de rendre le code inactif sans avoir à le supprimer entièrement.</a:t>
            </a:r>
            <a:endParaRPr lang="fr-FR" b="0" strike="noStrike" spc="-1" dirty="0">
              <a:solidFill>
                <a:srgbClr val="000000"/>
              </a:solidFill>
              <a:latin typeface="Calibri" panose="020F0502020204030204" pitchFamily="34" charset="0"/>
              <a:cs typeface="Calibri" panose="020F0502020204030204" pitchFamily="34" charset="0"/>
            </a:endParaRPr>
          </a:p>
          <a:p>
            <a:pPr>
              <a:lnSpc>
                <a:spcPct val="100000"/>
              </a:lnSpc>
            </a:pPr>
            <a:r>
              <a:rPr lang="fr-FR" sz="1800" b="1" strike="noStrike" spc="-1" dirty="0">
                <a:solidFill>
                  <a:srgbClr val="000000"/>
                </a:solidFill>
                <a:latin typeface="Calibri"/>
              </a:rPr>
              <a:t>Raccourcis :</a:t>
            </a:r>
            <a:endParaRPr lang="fr-FR" sz="1800" b="0" strike="noStrike" spc="-1" dirty="0">
              <a:solidFill>
                <a:srgbClr val="000000"/>
              </a:solidFill>
              <a:latin typeface="Arial"/>
            </a:endParaRPr>
          </a:p>
          <a:p>
            <a:pPr>
              <a:lnSpc>
                <a:spcPct val="100000"/>
              </a:lnSpc>
            </a:pPr>
            <a:r>
              <a:rPr lang="fr-FR" sz="1800" b="0" strike="noStrike" spc="-1" dirty="0">
                <a:solidFill>
                  <a:srgbClr val="000000"/>
                </a:solidFill>
                <a:latin typeface="Calibri"/>
              </a:rPr>
              <a:t>Sélectionner les lignes, ou placer le curseur sur la ligne à mettre en commentaire, puis :</a:t>
            </a:r>
            <a:endParaRPr lang="fr-FR" sz="1800" b="0" strike="noStrike" spc="-1" dirty="0">
              <a:solidFill>
                <a:srgbClr val="000000"/>
              </a:solidFill>
              <a:latin typeface="Arial"/>
            </a:endParaRPr>
          </a:p>
          <a:p>
            <a:pPr marL="457200">
              <a:lnSpc>
                <a:spcPct val="100000"/>
              </a:lnSpc>
            </a:pPr>
            <a:r>
              <a:rPr lang="fr-FR" sz="1800" b="0" strike="noStrike" spc="-1" dirty="0">
                <a:solidFill>
                  <a:srgbClr val="000000"/>
                </a:solidFill>
                <a:latin typeface="Calibri"/>
              </a:rPr>
              <a:t>Win =&gt; Ctrl + :</a:t>
            </a:r>
            <a:endParaRPr lang="fr-FR" sz="1800" b="0" strike="noStrike" spc="-1" dirty="0">
              <a:solidFill>
                <a:srgbClr val="000000"/>
              </a:solidFill>
              <a:latin typeface="Arial"/>
            </a:endParaRPr>
          </a:p>
          <a:p>
            <a:pPr marL="457200">
              <a:lnSpc>
                <a:spcPct val="100000"/>
              </a:lnSpc>
            </a:pPr>
            <a:r>
              <a:rPr lang="fr-FR" sz="1800" b="0" strike="noStrike" spc="-1" dirty="0">
                <a:solidFill>
                  <a:srgbClr val="000000"/>
                </a:solidFill>
                <a:latin typeface="Calibri"/>
              </a:rPr>
              <a:t>Mac =&gt; Cmd + Shift + :</a:t>
            </a:r>
            <a:endParaRPr lang="fr-FR" sz="1800" b="0" strike="noStrike" spc="-1" dirty="0">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titres / paragraphes / commentaires</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structure de base HTML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a:t>
            </a:r>
            <a:r>
              <a:rPr lang="fr-FR" sz="1600" b="0" strike="noStrike" spc="-1" dirty="0">
                <a:solidFill>
                  <a:srgbClr val="000000"/>
                </a:solidFill>
                <a:latin typeface="Calibri" panose="020F0502020204030204" pitchFamily="34" charset="0"/>
                <a:cs typeface="Calibri" panose="020F0502020204030204" pitchFamily="34" charset="0"/>
              </a:rPr>
              <a:t>joutez dans le body un titre de niveau 1 avec le contenu suivant « Bonjour » suivi du nom de votre team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a:t>
            </a:r>
            <a:r>
              <a:rPr lang="fr-FR" sz="1600" b="0" strike="noStrike" spc="-1" dirty="0">
                <a:solidFill>
                  <a:srgbClr val="000000"/>
                </a:solidFill>
                <a:latin typeface="Calibri" panose="020F0502020204030204" pitchFamily="34" charset="0"/>
                <a:cs typeface="Calibri" panose="020F0502020204030204" pitchFamily="34" charset="0"/>
              </a:rPr>
              <a:t>joutez dans le body un sous-titre de niveau 2 correspondant au slogan de votre team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a:t>
            </a:r>
            <a:r>
              <a:rPr lang="fr-FR" sz="1600" b="0" strike="noStrike" spc="-1" dirty="0">
                <a:solidFill>
                  <a:srgbClr val="000000"/>
                </a:solidFill>
                <a:latin typeface="Calibri" panose="020F0502020204030204" pitchFamily="34" charset="0"/>
                <a:cs typeface="Calibri" panose="020F0502020204030204" pitchFamily="34" charset="0"/>
              </a:rPr>
              <a:t>joutez dans le body un paragraphe d’au moins 6 lignes qui selon vous décrit le mieux les objectifs de votre team (si vous ne savez pas quoi mettre, mettez du </a:t>
            </a:r>
            <a:r>
              <a:rPr lang="fr-FR" sz="1600" b="1" strike="noStrike" spc="-1" dirty="0" err="1">
                <a:solidFill>
                  <a:srgbClr val="000000"/>
                </a:solidFill>
                <a:latin typeface="Calibri" panose="020F0502020204030204" pitchFamily="34" charset="0"/>
                <a:cs typeface="Calibri" panose="020F0502020204030204" pitchFamily="34" charset="0"/>
              </a:rPr>
              <a:t>lorem</a:t>
            </a:r>
            <a:r>
              <a:rPr lang="fr-FR" sz="1600" b="1" strike="noStrike" spc="-1">
                <a:solidFill>
                  <a:srgbClr val="000000"/>
                </a:solidFill>
                <a:latin typeface="Calibri" panose="020F0502020204030204" pitchFamily="34" charset="0"/>
                <a:cs typeface="Calibri" panose="020F0502020204030204" pitchFamily="34" charset="0"/>
              </a:rPr>
              <a:t> ipsum)</a:t>
            </a:r>
            <a:r>
              <a:rPr lang="fr-FR" sz="1600" b="1" spc="-1">
                <a:solidFill>
                  <a:srgbClr val="000000"/>
                </a:solidFill>
                <a:latin typeface="Calibri" panose="020F0502020204030204" pitchFamily="34" charset="0"/>
                <a:cs typeface="Calibri" panose="020F0502020204030204" pitchFamily="34" charset="0"/>
              </a:rPr>
              <a:t> </a:t>
            </a:r>
            <a:r>
              <a:rPr lang="fr-FR" sz="1600" spc="-1" dirty="0">
                <a:solidFill>
                  <a:srgbClr val="000000"/>
                </a:solidFill>
                <a:latin typeface="Calibri" panose="020F0502020204030204" pitchFamily="34" charset="0"/>
                <a:cs typeface="Calibri" panose="020F0502020204030204" pitchFamily="34" charset="0"/>
              </a:rPr>
              <a:t>;</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b="0" strike="noStrike" spc="-1" dirty="0">
                <a:solidFill>
                  <a:srgbClr val="000000"/>
                </a:solidFill>
                <a:latin typeface="Calibri" panose="020F0502020204030204" pitchFamily="34" charset="0"/>
                <a:cs typeface="Calibri" panose="020F0502020204030204" pitchFamily="34" charset="0"/>
              </a:rPr>
              <a:t>Ajoutez dans le body un paragraphe </a:t>
            </a:r>
            <a:r>
              <a:rPr lang="fr-FR" sz="1600" b="1" i="1" strike="noStrike" spc="-1" dirty="0" err="1">
                <a:solidFill>
                  <a:srgbClr val="000000"/>
                </a:solidFill>
                <a:latin typeface="Calibri" panose="020F0502020204030204" pitchFamily="34" charset="0"/>
                <a:cs typeface="Calibri" panose="020F0502020204030204" pitchFamily="34" charset="0"/>
              </a:rPr>
              <a:t>lorem</a:t>
            </a:r>
            <a:r>
              <a:rPr lang="fr-FR" sz="1600" b="1" i="1" strike="noStrike" spc="-1" dirty="0">
                <a:solidFill>
                  <a:srgbClr val="000000"/>
                </a:solidFill>
                <a:latin typeface="Calibri" panose="020F0502020204030204" pitchFamily="34" charset="0"/>
                <a:cs typeface="Calibri" panose="020F0502020204030204" pitchFamily="34" charset="0"/>
              </a:rPr>
              <a:t> ipsum </a:t>
            </a:r>
            <a:r>
              <a:rPr lang="fr-FR" sz="1600" b="0" strike="noStrike"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600" b="0" strike="noStrike" spc="-1" dirty="0">
                <a:solidFill>
                  <a:srgbClr val="000000"/>
                </a:solidFill>
                <a:latin typeface="Calibri" panose="020F0502020204030204" pitchFamily="34" charset="0"/>
                <a:cs typeface="Calibri" panose="020F0502020204030204" pitchFamily="34" charset="0"/>
              </a:rPr>
              <a:t>Mettez ce dernier paragraphe en commentaire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un commentaire avant chaque balise du body en indiquant ceci est un titre de niveau 1, ceci est un titre de niveau 2 et ainsi de suite.</a:t>
            </a:r>
            <a:endParaRPr lang="fr-FR" sz="1600" b="0"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6" name="Connecteur droit 12"/>
          <p:cNvCxnSpPr/>
          <p:nvPr/>
        </p:nvCxnSpPr>
        <p:spPr>
          <a:xfrm>
            <a:off x="240840" y="6459480"/>
            <a:ext cx="360" cy="398880"/>
          </a:xfrm>
          <a:prstGeom prst="straightConnector1">
            <a:avLst/>
          </a:prstGeom>
          <a:ln w="139700">
            <a:solidFill>
              <a:srgbClr val="ED7D31"/>
            </a:solidFill>
          </a:ln>
        </p:spPr>
      </p:cxnSp>
      <p:grpSp>
        <p:nvGrpSpPr>
          <p:cNvPr id="397" name="Groupe 12"/>
          <p:cNvGrpSpPr/>
          <p:nvPr/>
        </p:nvGrpSpPr>
        <p:grpSpPr>
          <a:xfrm>
            <a:off x="9233640" y="-30600"/>
            <a:ext cx="2958120" cy="564840"/>
            <a:chOff x="9233640" y="-30600"/>
            <a:chExt cx="2958120" cy="564840"/>
          </a:xfrm>
        </p:grpSpPr>
        <p:sp>
          <p:nvSpPr>
            <p:cNvPr id="39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9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00" name="Graphique 218"/>
          <p:cNvPicPr/>
          <p:nvPr/>
        </p:nvPicPr>
        <p:blipFill>
          <a:blip r:embed="rId2"/>
          <a:stretch/>
        </p:blipFill>
        <p:spPr>
          <a:xfrm>
            <a:off x="240840" y="193320"/>
            <a:ext cx="1424520" cy="311400"/>
          </a:xfrm>
          <a:prstGeom prst="rect">
            <a:avLst/>
          </a:prstGeom>
          <a:ln w="0">
            <a:noFill/>
          </a:ln>
        </p:spPr>
      </p:pic>
      <p:sp>
        <p:nvSpPr>
          <p:cNvPr id="40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02" name="Connecteur droit 12"/>
          <p:cNvCxnSpPr/>
          <p:nvPr/>
        </p:nvCxnSpPr>
        <p:spPr>
          <a:xfrm>
            <a:off x="10526040" y="70920"/>
            <a:ext cx="1416600" cy="360"/>
          </a:xfrm>
          <a:prstGeom prst="straightConnector1">
            <a:avLst/>
          </a:prstGeom>
          <a:ln w="57150">
            <a:solidFill>
              <a:srgbClr val="ED7D31"/>
            </a:solidFill>
          </a:ln>
        </p:spPr>
      </p:cxnSp>
      <p:sp>
        <p:nvSpPr>
          <p:cNvPr id="403" name="PlaceHolder 1"/>
          <p:cNvSpPr>
            <a:spLocks noGrp="1"/>
          </p:cNvSpPr>
          <p:nvPr>
            <p:ph type="sldNum" idx="2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11</a:t>
            </a:r>
            <a:endParaRPr lang="fr-FR" sz="1000" b="0" strike="noStrike" spc="-1">
              <a:solidFill>
                <a:srgbClr val="000000"/>
              </a:solidFill>
              <a:latin typeface="Times New Roman"/>
            </a:endParaRPr>
          </a:p>
        </p:txBody>
      </p:sp>
      <p:sp>
        <p:nvSpPr>
          <p:cNvPr id="404" name="Espace réservé du contenu 2"/>
          <p:cNvSpPr/>
          <p:nvPr/>
        </p:nvSpPr>
        <p:spPr>
          <a:xfrm>
            <a:off x="1765440" y="2347200"/>
            <a:ext cx="8665200" cy="27108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86760" indent="-86760">
              <a:lnSpc>
                <a:spcPct val="110000"/>
              </a:lnSpc>
              <a:spcBef>
                <a:spcPts val="1199"/>
              </a:spcBef>
              <a:spcAft>
                <a:spcPts val="201"/>
              </a:spcAft>
              <a:buClr>
                <a:srgbClr val="9BA8B7"/>
              </a:buClr>
              <a:buFont typeface="Calibri"/>
              <a:buChar char=" "/>
            </a:pPr>
            <a:r>
              <a:rPr lang="fr-FR" sz="2800" b="0" strike="noStrike" spc="-1">
                <a:solidFill>
                  <a:srgbClr val="000000"/>
                </a:solidFill>
                <a:latin typeface="Calibri"/>
              </a:rPr>
              <a:t>Les attributs</a:t>
            </a:r>
            <a:endParaRPr lang="fr-FR" sz="2800" b="0" strike="noStrike" spc="-1">
              <a:solidFill>
                <a:srgbClr val="000000"/>
              </a:solidFill>
              <a:latin typeface="Arial"/>
            </a:endParaRPr>
          </a:p>
          <a:p>
            <a:pPr marL="325800" indent="-325800">
              <a:lnSpc>
                <a:spcPct val="115000"/>
              </a:lnSpc>
              <a:spcBef>
                <a:spcPts val="1199"/>
              </a:spcBef>
              <a:spcAft>
                <a:spcPts val="201"/>
              </a:spcAft>
              <a:buSzPct val="100112"/>
              <a:buBlip>
                <a:blip r:embed="rId3"/>
              </a:buBlip>
            </a:pPr>
            <a:r>
              <a:rPr lang="fr-FR" sz="1800" b="0" strike="noStrike" spc="-1">
                <a:solidFill>
                  <a:srgbClr val="404040"/>
                </a:solidFill>
                <a:latin typeface="Calibri"/>
                <a:ea typeface="Times New Roman"/>
              </a:rPr>
              <a:t>Tous les éléments HTML peuvent avoir des </a:t>
            </a:r>
            <a:r>
              <a:rPr lang="fr-FR" sz="1800" b="1" strike="noStrike" spc="-1">
                <a:solidFill>
                  <a:srgbClr val="404040"/>
                </a:solidFill>
                <a:latin typeface="Calibri"/>
                <a:ea typeface="Times New Roman"/>
              </a:rPr>
              <a:t>attributs</a:t>
            </a:r>
            <a:endParaRPr lang="fr-FR" sz="1800" b="0" strike="noStrike" spc="-1">
              <a:solidFill>
                <a:srgbClr val="000000"/>
              </a:solidFill>
              <a:latin typeface="Arial"/>
            </a:endParaRPr>
          </a:p>
          <a:p>
            <a:pPr marL="325800" indent="-325800">
              <a:lnSpc>
                <a:spcPct val="115000"/>
              </a:lnSpc>
              <a:spcBef>
                <a:spcPts val="1199"/>
              </a:spcBef>
              <a:spcAft>
                <a:spcPts val="201"/>
              </a:spcAft>
              <a:buSzPct val="100112"/>
              <a:buBlip>
                <a:blip r:embed="rId3"/>
              </a:buBlip>
            </a:pPr>
            <a:r>
              <a:rPr lang="fr-FR" sz="1800" b="0" strike="noStrike" spc="-1">
                <a:solidFill>
                  <a:srgbClr val="404040"/>
                </a:solidFill>
                <a:latin typeface="Calibri"/>
                <a:ea typeface="Times New Roman"/>
              </a:rPr>
              <a:t>Les attributs fournissent </a:t>
            </a:r>
            <a:r>
              <a:rPr lang="fr-FR" sz="1800" b="1" strike="noStrike" spc="-1">
                <a:solidFill>
                  <a:srgbClr val="404040"/>
                </a:solidFill>
                <a:latin typeface="Calibri"/>
                <a:ea typeface="Times New Roman"/>
              </a:rPr>
              <a:t>des informations supplémentaires</a:t>
            </a:r>
            <a:r>
              <a:rPr lang="fr-FR" sz="1800" b="0" strike="noStrike" spc="-1">
                <a:solidFill>
                  <a:srgbClr val="404040"/>
                </a:solidFill>
                <a:latin typeface="Calibri"/>
                <a:ea typeface="Times New Roman"/>
              </a:rPr>
              <a:t> sur les éléments</a:t>
            </a:r>
            <a:endParaRPr lang="fr-FR" sz="1800" b="0" strike="noStrike" spc="-1">
              <a:solidFill>
                <a:srgbClr val="000000"/>
              </a:solidFill>
              <a:latin typeface="Arial"/>
            </a:endParaRPr>
          </a:p>
          <a:p>
            <a:pPr marL="325800" indent="-325800">
              <a:lnSpc>
                <a:spcPct val="115000"/>
              </a:lnSpc>
              <a:spcBef>
                <a:spcPts val="1199"/>
              </a:spcBef>
              <a:spcAft>
                <a:spcPts val="201"/>
              </a:spcAft>
              <a:buSzPct val="100112"/>
              <a:buBlip>
                <a:blip r:embed="rId3"/>
              </a:buBlip>
            </a:pPr>
            <a:r>
              <a:rPr lang="fr-FR" sz="1800" b="0" strike="noStrike" spc="-1">
                <a:solidFill>
                  <a:srgbClr val="404040"/>
                </a:solidFill>
                <a:latin typeface="Calibri"/>
                <a:ea typeface="Times New Roman"/>
              </a:rPr>
              <a:t>Les attributs sont toujours spécifiés dans </a:t>
            </a:r>
            <a:r>
              <a:rPr lang="fr-FR" sz="1800" b="1" strike="noStrike" spc="-1">
                <a:solidFill>
                  <a:srgbClr val="404040"/>
                </a:solidFill>
                <a:latin typeface="Calibri"/>
                <a:ea typeface="Times New Roman"/>
              </a:rPr>
              <a:t>la balise de début</a:t>
            </a:r>
            <a:endParaRPr lang="fr-FR" sz="1800" b="0" strike="noStrike" spc="-1">
              <a:solidFill>
                <a:srgbClr val="000000"/>
              </a:solidFill>
              <a:latin typeface="Arial"/>
            </a:endParaRPr>
          </a:p>
          <a:p>
            <a:pPr marL="325800" indent="-325800">
              <a:lnSpc>
                <a:spcPct val="115000"/>
              </a:lnSpc>
              <a:spcBef>
                <a:spcPts val="1199"/>
              </a:spcBef>
              <a:spcAft>
                <a:spcPts val="1001"/>
              </a:spcAft>
              <a:buSzPct val="100112"/>
              <a:buBlip>
                <a:blip r:embed="rId3"/>
              </a:buBlip>
            </a:pPr>
            <a:r>
              <a:rPr lang="fr-FR" sz="1800" b="0" strike="noStrike" spc="-1">
                <a:solidFill>
                  <a:srgbClr val="404040"/>
                </a:solidFill>
                <a:latin typeface="Calibri"/>
                <a:ea typeface="Times New Roman"/>
              </a:rPr>
              <a:t>Les attributs se présentent généralement sous forme de paires nom/valeur telles que : </a:t>
            </a:r>
            <a:r>
              <a:rPr lang="fr-FR" sz="1800" b="1" strike="noStrike" spc="-1">
                <a:solidFill>
                  <a:srgbClr val="404040"/>
                </a:solidFill>
                <a:latin typeface="Calibri"/>
                <a:ea typeface="Times New Roman"/>
              </a:rPr>
              <a:t>attribut="valeur"</a:t>
            </a:r>
            <a:endParaRPr lang="fr-FR" sz="1800" b="0" strike="noStrike" spc="-1">
              <a:solidFill>
                <a:srgbClr val="000000"/>
              </a:solidFill>
              <a:latin typeface="Arial"/>
            </a:endParaRPr>
          </a:p>
        </p:txBody>
      </p:sp>
      <p:sp>
        <p:nvSpPr>
          <p:cNvPr id="405" name="TextBox 3"/>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6" name="Connecteur droit 12"/>
          <p:cNvCxnSpPr/>
          <p:nvPr/>
        </p:nvCxnSpPr>
        <p:spPr>
          <a:xfrm>
            <a:off x="240840" y="6459480"/>
            <a:ext cx="360" cy="398880"/>
          </a:xfrm>
          <a:prstGeom prst="straightConnector1">
            <a:avLst/>
          </a:prstGeom>
          <a:ln w="139700">
            <a:solidFill>
              <a:srgbClr val="ED7D31"/>
            </a:solidFill>
          </a:ln>
        </p:spPr>
      </p:cxnSp>
      <p:grpSp>
        <p:nvGrpSpPr>
          <p:cNvPr id="407" name="Groupe 12"/>
          <p:cNvGrpSpPr/>
          <p:nvPr/>
        </p:nvGrpSpPr>
        <p:grpSpPr>
          <a:xfrm>
            <a:off x="9233640" y="-30600"/>
            <a:ext cx="2958120" cy="564840"/>
            <a:chOff x="9233640" y="-30600"/>
            <a:chExt cx="2958120" cy="564840"/>
          </a:xfrm>
        </p:grpSpPr>
        <p:sp>
          <p:nvSpPr>
            <p:cNvPr id="40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40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10" name="Graphique 218"/>
          <p:cNvPicPr/>
          <p:nvPr/>
        </p:nvPicPr>
        <p:blipFill>
          <a:blip r:embed="rId2"/>
          <a:stretch/>
        </p:blipFill>
        <p:spPr>
          <a:xfrm>
            <a:off x="240840" y="193320"/>
            <a:ext cx="1424520" cy="311400"/>
          </a:xfrm>
          <a:prstGeom prst="rect">
            <a:avLst/>
          </a:prstGeom>
          <a:ln w="0">
            <a:noFill/>
          </a:ln>
        </p:spPr>
      </p:pic>
      <p:sp>
        <p:nvSpPr>
          <p:cNvPr id="41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12" name="Connecteur droit 12"/>
          <p:cNvCxnSpPr/>
          <p:nvPr/>
        </p:nvCxnSpPr>
        <p:spPr>
          <a:xfrm>
            <a:off x="10526040" y="70920"/>
            <a:ext cx="1416600" cy="360"/>
          </a:xfrm>
          <a:prstGeom prst="straightConnector1">
            <a:avLst/>
          </a:prstGeom>
          <a:ln w="57150">
            <a:solidFill>
              <a:srgbClr val="ED7D31"/>
            </a:solidFill>
          </a:ln>
        </p:spPr>
      </p:cxnSp>
      <p:sp>
        <p:nvSpPr>
          <p:cNvPr id="413" name="PlaceHolder 1"/>
          <p:cNvSpPr>
            <a:spLocks noGrp="1"/>
          </p:cNvSpPr>
          <p:nvPr>
            <p:ph type="sldNum" idx="2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12</a:t>
            </a:r>
            <a:endParaRPr lang="fr-FR" sz="1000" b="0" strike="noStrike" spc="-1">
              <a:solidFill>
                <a:srgbClr val="000000"/>
              </a:solidFill>
              <a:latin typeface="Times New Roman"/>
            </a:endParaRPr>
          </a:p>
        </p:txBody>
      </p:sp>
      <p:sp>
        <p:nvSpPr>
          <p:cNvPr id="414" name="Espace réservé du contenu 2"/>
          <p:cNvSpPr/>
          <p:nvPr/>
        </p:nvSpPr>
        <p:spPr>
          <a:xfrm>
            <a:off x="2290320" y="2108160"/>
            <a:ext cx="7611120" cy="3760560"/>
          </a:xfrm>
          <a:prstGeom prst="rect">
            <a:avLst/>
          </a:prstGeom>
          <a:noFill/>
          <a:ln w="0">
            <a:noFill/>
          </a:ln>
        </p:spPr>
        <p:style>
          <a:lnRef idx="0">
            <a:scrgbClr r="0" g="0" b="0"/>
          </a:lnRef>
          <a:fillRef idx="0">
            <a:scrgbClr r="0" g="0" b="0"/>
          </a:fillRef>
          <a:effectRef idx="0">
            <a:scrgbClr r="0" g="0" b="0"/>
          </a:effectRef>
          <a:fontRef idx="minor"/>
        </p:style>
        <p:txBody>
          <a:bodyPr lIns="0" rIns="0" anchor="t">
            <a:normAutofit/>
          </a:bodyPr>
          <a:lstStyle/>
          <a:p>
            <a:pPr marL="91440" indent="-91440">
              <a:lnSpc>
                <a:spcPct val="110000"/>
              </a:lnSpc>
              <a:spcBef>
                <a:spcPts val="1199"/>
              </a:spcBef>
              <a:spcAft>
                <a:spcPts val="201"/>
              </a:spcAft>
              <a:buClr>
                <a:srgbClr val="9BA8B7"/>
              </a:buClr>
              <a:buFont typeface="Calibri"/>
              <a:buChar char=" "/>
            </a:pPr>
            <a:r>
              <a:rPr lang="fr-FR" sz="2800" b="0" strike="noStrike" spc="-1">
                <a:solidFill>
                  <a:srgbClr val="000000"/>
                </a:solidFill>
                <a:latin typeface="Franklin Gothic Book"/>
              </a:rPr>
              <a:t>Les attributs</a:t>
            </a:r>
            <a:endParaRPr lang="fr-FR" sz="2800" b="0" strike="noStrike" spc="-1">
              <a:solidFill>
                <a:srgbClr val="000000"/>
              </a:solidFill>
              <a:latin typeface="Arial"/>
            </a:endParaRPr>
          </a:p>
          <a:p>
            <a:pPr marL="91440" indent="-91440">
              <a:lnSpc>
                <a:spcPct val="115000"/>
              </a:lnSpc>
              <a:spcBef>
                <a:spcPts val="1199"/>
              </a:spcBef>
              <a:spcAft>
                <a:spcPts val="1001"/>
              </a:spcAft>
              <a:buClr>
                <a:srgbClr val="4472C4"/>
              </a:buClr>
              <a:buFont typeface="Calibri"/>
              <a:buChar char=" "/>
            </a:pPr>
            <a:r>
              <a:rPr lang="fr-FR" sz="1800" b="0" strike="noStrike" spc="-1">
                <a:solidFill>
                  <a:srgbClr val="404040"/>
                </a:solidFill>
                <a:latin typeface="Calibri"/>
                <a:ea typeface="Times New Roman"/>
              </a:rPr>
              <a:t>Exemples</a:t>
            </a:r>
            <a:endParaRPr lang="fr-FR" sz="1800" b="0" strike="noStrike" spc="-1">
              <a:solidFill>
                <a:srgbClr val="000000"/>
              </a:solidFill>
              <a:latin typeface="Arial"/>
            </a:endParaRPr>
          </a:p>
          <a:p>
            <a:pPr marL="91440" indent="-91440">
              <a:lnSpc>
                <a:spcPts val="1100"/>
              </a:lnSpc>
              <a:spcBef>
                <a:spcPts val="1199"/>
              </a:spcBef>
              <a:spcAft>
                <a:spcPts val="1001"/>
              </a:spcAft>
              <a:buClr>
                <a:srgbClr val="4472C4"/>
              </a:buClr>
              <a:buFont typeface="Calibri"/>
              <a:buChar char=" "/>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a</a:t>
            </a:r>
            <a:r>
              <a:rPr lang="fr-FR" sz="1800" b="0" strike="noStrike" spc="-1">
                <a:solidFill>
                  <a:srgbClr val="383A42"/>
                </a:solidFill>
                <a:latin typeface="Consolas"/>
                <a:ea typeface="Times New Roman"/>
              </a:rPr>
              <a:t> </a:t>
            </a:r>
            <a:r>
              <a:rPr lang="fr-FR" sz="1800" b="0" strike="noStrike" spc="-1">
                <a:solidFill>
                  <a:srgbClr val="986801"/>
                </a:solidFill>
                <a:latin typeface="Consolas"/>
                <a:ea typeface="Times New Roman"/>
              </a:rPr>
              <a:t>href</a:t>
            </a:r>
            <a:r>
              <a:rPr lang="fr-FR" sz="1800" b="0" strike="noStrike" spc="-1">
                <a:solidFill>
                  <a:srgbClr val="383A42"/>
                </a:solidFill>
                <a:latin typeface="Consolas"/>
                <a:ea typeface="Times New Roman"/>
              </a:rPr>
              <a:t>=</a:t>
            </a:r>
            <a:r>
              <a:rPr lang="fr-FR" sz="1800" b="0" strike="noStrike" spc="-1">
                <a:solidFill>
                  <a:srgbClr val="50A14F"/>
                </a:solidFill>
                <a:latin typeface="Consolas"/>
                <a:ea typeface="Times New Roman"/>
              </a:rPr>
              <a:t>"https://www.w3schools.com"</a:t>
            </a:r>
            <a:r>
              <a:rPr lang="fr-FR" sz="1800" b="0" strike="noStrike" spc="-1">
                <a:solidFill>
                  <a:srgbClr val="383A42"/>
                </a:solidFill>
                <a:latin typeface="Consolas"/>
                <a:ea typeface="Times New Roman"/>
              </a:rPr>
              <a:t>&gt;Visiter Notre Site&lt;/</a:t>
            </a:r>
            <a:r>
              <a:rPr lang="fr-FR" sz="1800" b="0" strike="noStrike" spc="-1">
                <a:solidFill>
                  <a:srgbClr val="E45649"/>
                </a:solidFill>
                <a:latin typeface="Consolas"/>
                <a:ea typeface="Times New Roman"/>
              </a:rPr>
              <a:t>a</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marL="91440" indent="-91440">
              <a:lnSpc>
                <a:spcPts val="1100"/>
              </a:lnSpc>
              <a:spcBef>
                <a:spcPts val="1199"/>
              </a:spcBef>
              <a:spcAft>
                <a:spcPts val="1001"/>
              </a:spcAft>
              <a:buClr>
                <a:srgbClr val="4472C4"/>
              </a:buClr>
              <a:buFont typeface="Calibri"/>
              <a:buChar char=" "/>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img</a:t>
            </a:r>
            <a:r>
              <a:rPr lang="fr-FR" sz="1800" b="0" strike="noStrike" spc="-1">
                <a:solidFill>
                  <a:srgbClr val="383A42"/>
                </a:solidFill>
                <a:latin typeface="Consolas"/>
                <a:ea typeface="Times New Roman"/>
              </a:rPr>
              <a:t> </a:t>
            </a:r>
            <a:r>
              <a:rPr lang="fr-FR" sz="1800" b="0" strike="noStrike" spc="-1">
                <a:solidFill>
                  <a:srgbClr val="986801"/>
                </a:solidFill>
                <a:latin typeface="Consolas"/>
                <a:ea typeface="Times New Roman"/>
              </a:rPr>
              <a:t>src</a:t>
            </a:r>
            <a:r>
              <a:rPr lang="fr-FR" sz="1800" b="0" strike="noStrike" spc="-1">
                <a:solidFill>
                  <a:srgbClr val="383A42"/>
                </a:solidFill>
                <a:latin typeface="Consolas"/>
                <a:ea typeface="Times New Roman"/>
              </a:rPr>
              <a:t>=</a:t>
            </a:r>
            <a:r>
              <a:rPr lang="fr-FR" sz="1800" b="0" strike="noStrike" spc="-1">
                <a:solidFill>
                  <a:srgbClr val="50A14F"/>
                </a:solidFill>
                <a:latin typeface="Consolas"/>
                <a:ea typeface="Times New Roman"/>
              </a:rPr>
              <a:t>"images/img_girl.jpg" </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Bef>
                <a:spcPts val="1199"/>
              </a:spcBef>
              <a:spcAft>
                <a:spcPts val="1001"/>
              </a:spcAft>
            </a:pPr>
            <a:endParaRPr lang="fr-FR" sz="1800" b="0" strike="noStrike" spc="-1">
              <a:solidFill>
                <a:srgbClr val="000000"/>
              </a:solidFill>
              <a:latin typeface="Arial"/>
            </a:endParaRPr>
          </a:p>
          <a:p>
            <a:pPr marL="91440" indent="-91440">
              <a:lnSpc>
                <a:spcPct val="115000"/>
              </a:lnSpc>
              <a:spcBef>
                <a:spcPts val="1199"/>
              </a:spcBef>
              <a:spcAft>
                <a:spcPts val="1001"/>
              </a:spcAft>
              <a:buClr>
                <a:srgbClr val="4472C4"/>
              </a:buClr>
              <a:buFont typeface="Calibri"/>
              <a:buChar char=" "/>
            </a:pPr>
            <a:r>
              <a:rPr lang="fr-FR" sz="1800" b="1" strike="noStrike" spc="-1">
                <a:solidFill>
                  <a:srgbClr val="FF0000"/>
                </a:solidFill>
                <a:latin typeface="Calibri"/>
                <a:ea typeface="Times New Roman"/>
              </a:rPr>
              <a:t>NB : </a:t>
            </a:r>
            <a:r>
              <a:rPr lang="fr-FR" sz="1800" b="0" strike="noStrike" spc="-1">
                <a:solidFill>
                  <a:srgbClr val="404040"/>
                </a:solidFill>
                <a:latin typeface="Calibri"/>
                <a:ea typeface="Times New Roman"/>
              </a:rPr>
              <a:t>On peut avoir autant d’attributs qu’on veut pour une balise donnée</a:t>
            </a:r>
            <a:endParaRPr lang="fr-FR" sz="1800" b="0" strike="noStrike" spc="-1">
              <a:solidFill>
                <a:srgbClr val="000000"/>
              </a:solidFill>
              <a:latin typeface="Arial"/>
            </a:endParaRPr>
          </a:p>
          <a:p>
            <a:pPr marL="91440" indent="-91440">
              <a:lnSpc>
                <a:spcPts val="1100"/>
              </a:lnSpc>
              <a:spcBef>
                <a:spcPts val="1199"/>
              </a:spcBef>
              <a:spcAft>
                <a:spcPts val="1001"/>
              </a:spcAft>
              <a:buClr>
                <a:srgbClr val="4472C4"/>
              </a:buClr>
              <a:buFont typeface="Calibri"/>
              <a:buChar char=" "/>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img</a:t>
            </a:r>
            <a:r>
              <a:rPr lang="fr-FR" sz="1800" b="0" strike="noStrike" spc="-1">
                <a:solidFill>
                  <a:srgbClr val="383A42"/>
                </a:solidFill>
                <a:latin typeface="Consolas"/>
                <a:ea typeface="Times New Roman"/>
              </a:rPr>
              <a:t> </a:t>
            </a:r>
            <a:r>
              <a:rPr lang="fr-FR" sz="1800" b="0" strike="noStrike" spc="-1">
                <a:solidFill>
                  <a:srgbClr val="986801"/>
                </a:solidFill>
                <a:latin typeface="Consolas"/>
                <a:ea typeface="Times New Roman"/>
              </a:rPr>
              <a:t>src</a:t>
            </a:r>
            <a:r>
              <a:rPr lang="fr-FR" sz="1800" b="0" strike="noStrike" spc="-1">
                <a:solidFill>
                  <a:srgbClr val="383A42"/>
                </a:solidFill>
                <a:latin typeface="Consolas"/>
                <a:ea typeface="Times New Roman"/>
              </a:rPr>
              <a:t>=</a:t>
            </a:r>
            <a:r>
              <a:rPr lang="fr-FR" sz="1800" b="0" strike="noStrike" spc="-1">
                <a:solidFill>
                  <a:srgbClr val="50A14F"/>
                </a:solidFill>
                <a:latin typeface="Consolas"/>
                <a:ea typeface="Times New Roman"/>
              </a:rPr>
              <a:t>"images/img_typo.jpg"</a:t>
            </a:r>
            <a:r>
              <a:rPr lang="fr-FR" sz="1800" b="0" strike="noStrike" spc="-1">
                <a:solidFill>
                  <a:srgbClr val="383A42"/>
                </a:solidFill>
                <a:latin typeface="Consolas"/>
                <a:ea typeface="Times New Roman"/>
              </a:rPr>
              <a:t> </a:t>
            </a:r>
            <a:r>
              <a:rPr lang="fr-FR" sz="1800" b="0" strike="noStrike" spc="-1">
                <a:solidFill>
                  <a:srgbClr val="986801"/>
                </a:solidFill>
                <a:latin typeface="Consolas"/>
                <a:ea typeface="Times New Roman"/>
              </a:rPr>
              <a:t>alt</a:t>
            </a:r>
            <a:r>
              <a:rPr lang="fr-FR" sz="1800" b="0" strike="noStrike" spc="-1">
                <a:solidFill>
                  <a:srgbClr val="383A42"/>
                </a:solidFill>
                <a:latin typeface="Consolas"/>
                <a:ea typeface="Times New Roman"/>
              </a:rPr>
              <a:t>=</a:t>
            </a:r>
            <a:r>
              <a:rPr lang="fr-FR" sz="1800" b="0" strike="noStrike" spc="-1">
                <a:solidFill>
                  <a:srgbClr val="50A14F"/>
                </a:solidFill>
                <a:latin typeface="Consolas"/>
                <a:ea typeface="Times New Roman"/>
              </a:rPr>
              <a:t>"Girl with a jacket"</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ct val="110000"/>
              </a:lnSpc>
              <a:spcBef>
                <a:spcPts val="1199"/>
              </a:spcBef>
              <a:spcAft>
                <a:spcPts val="201"/>
              </a:spcAft>
            </a:pPr>
            <a:endParaRPr lang="fr-FR" sz="1900" b="0" strike="noStrike" spc="-1">
              <a:solidFill>
                <a:srgbClr val="000000"/>
              </a:solidFill>
              <a:latin typeface="Arial"/>
            </a:endParaRPr>
          </a:p>
          <a:p>
            <a:pPr>
              <a:lnSpc>
                <a:spcPct val="110000"/>
              </a:lnSpc>
              <a:spcBef>
                <a:spcPts val="1199"/>
              </a:spcBef>
              <a:spcAft>
                <a:spcPts val="201"/>
              </a:spcAft>
              <a:tabLst>
                <a:tab pos="0" algn="l"/>
              </a:tabLst>
            </a:pPr>
            <a:endParaRPr lang="fr-FR" sz="1900" b="0" strike="noStrike" spc="-1">
              <a:solidFill>
                <a:srgbClr val="000000"/>
              </a:solidFill>
              <a:latin typeface="Arial"/>
            </a:endParaRPr>
          </a:p>
        </p:txBody>
      </p:sp>
      <p:sp>
        <p:nvSpPr>
          <p:cNvPr id="415"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6" name="Connecteur droit 12"/>
          <p:cNvCxnSpPr/>
          <p:nvPr/>
        </p:nvCxnSpPr>
        <p:spPr>
          <a:xfrm>
            <a:off x="240840" y="6459480"/>
            <a:ext cx="360" cy="398880"/>
          </a:xfrm>
          <a:prstGeom prst="straightConnector1">
            <a:avLst/>
          </a:prstGeom>
          <a:ln w="139700">
            <a:solidFill>
              <a:srgbClr val="ED7D31"/>
            </a:solidFill>
          </a:ln>
        </p:spPr>
      </p:cxnSp>
      <p:grpSp>
        <p:nvGrpSpPr>
          <p:cNvPr id="417" name="Groupe 12"/>
          <p:cNvGrpSpPr/>
          <p:nvPr/>
        </p:nvGrpSpPr>
        <p:grpSpPr>
          <a:xfrm>
            <a:off x="9233640" y="-30600"/>
            <a:ext cx="2958120" cy="564840"/>
            <a:chOff x="9233640" y="-30600"/>
            <a:chExt cx="2958120" cy="564840"/>
          </a:xfrm>
        </p:grpSpPr>
        <p:sp>
          <p:nvSpPr>
            <p:cNvPr id="41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1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20" name="Graphique 218"/>
          <p:cNvPicPr/>
          <p:nvPr/>
        </p:nvPicPr>
        <p:blipFill>
          <a:blip r:embed="rId2"/>
          <a:stretch/>
        </p:blipFill>
        <p:spPr>
          <a:xfrm>
            <a:off x="240840" y="193320"/>
            <a:ext cx="1424520" cy="311400"/>
          </a:xfrm>
          <a:prstGeom prst="rect">
            <a:avLst/>
          </a:prstGeom>
          <a:ln w="0">
            <a:noFill/>
          </a:ln>
        </p:spPr>
      </p:pic>
      <p:sp>
        <p:nvSpPr>
          <p:cNvPr id="42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22" name="Connecteur droit 12"/>
          <p:cNvCxnSpPr/>
          <p:nvPr/>
        </p:nvCxnSpPr>
        <p:spPr>
          <a:xfrm>
            <a:off x="10526040" y="70920"/>
            <a:ext cx="1416600" cy="360"/>
          </a:xfrm>
          <a:prstGeom prst="straightConnector1">
            <a:avLst/>
          </a:prstGeom>
          <a:ln w="57150">
            <a:solidFill>
              <a:srgbClr val="ED7D31"/>
            </a:solidFill>
          </a:ln>
        </p:spPr>
      </p:cxnSp>
      <p:sp>
        <p:nvSpPr>
          <p:cNvPr id="423" name="PlaceHolder 1"/>
          <p:cNvSpPr>
            <a:spLocks noGrp="1"/>
          </p:cNvSpPr>
          <p:nvPr>
            <p:ph type="sldNum" idx="2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23</a:t>
            </a:r>
            <a:endParaRPr lang="fr-FR" sz="1000" b="0" strike="noStrike" spc="-1">
              <a:solidFill>
                <a:srgbClr val="000000"/>
              </a:solidFill>
              <a:latin typeface="Times New Roman"/>
            </a:endParaRPr>
          </a:p>
        </p:txBody>
      </p:sp>
      <p:sp>
        <p:nvSpPr>
          <p:cNvPr id="424"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25"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LIENS</a:t>
            </a:r>
            <a:endParaRPr lang="fr-FR" sz="1900" b="0" strike="noStrike" spc="-1">
              <a:solidFill>
                <a:srgbClr val="000000"/>
              </a:solidFill>
              <a:latin typeface="Arial"/>
            </a:endParaRPr>
          </a:p>
        </p:txBody>
      </p:sp>
      <p:sp>
        <p:nvSpPr>
          <p:cNvPr id="426" name="TextBox 5"/>
          <p:cNvSpPr/>
          <p:nvPr/>
        </p:nvSpPr>
        <p:spPr>
          <a:xfrm>
            <a:off x="1062360" y="1870920"/>
            <a:ext cx="10058040" cy="43376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spcBef>
                <a:spcPts val="99"/>
              </a:spcBef>
              <a:spcAft>
                <a:spcPts val="99"/>
              </a:spcAft>
            </a:pPr>
            <a:r>
              <a:rPr lang="en-US" sz="1600" b="0" strike="noStrike" spc="-1">
                <a:solidFill>
                  <a:srgbClr val="000000"/>
                </a:solidFill>
                <a:latin typeface="Calibri"/>
              </a:rPr>
              <a:t>Les liens permettent aux utilisateurs de cliquer dessus pour se déplacer de page en page.</a:t>
            </a: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rPr>
              <a:t>La balise </a:t>
            </a:r>
            <a:r>
              <a:rPr lang="en-US" sz="1600" b="1" strike="noStrike" spc="-1">
                <a:solidFill>
                  <a:srgbClr val="000000"/>
                </a:solidFill>
                <a:latin typeface="Calibri"/>
              </a:rPr>
              <a:t>&lt;</a:t>
            </a:r>
            <a:r>
              <a:rPr lang="en-US" sz="1600" b="1" strike="noStrike" spc="-1">
                <a:solidFill>
                  <a:srgbClr val="E45649"/>
                </a:solidFill>
                <a:latin typeface="Calibri"/>
              </a:rPr>
              <a:t>a</a:t>
            </a:r>
            <a:r>
              <a:rPr lang="en-US" sz="1600" b="1" strike="noStrike" spc="-1">
                <a:solidFill>
                  <a:srgbClr val="000000"/>
                </a:solidFill>
                <a:latin typeface="Calibri"/>
              </a:rPr>
              <a:t>&gt;</a:t>
            </a:r>
            <a:r>
              <a:rPr lang="en-US" sz="1600" b="0" strike="noStrike" spc="-1">
                <a:solidFill>
                  <a:srgbClr val="000000"/>
                </a:solidFill>
                <a:latin typeface="Calibri"/>
              </a:rPr>
              <a:t> en HTML définit un lien hypertext. Il a la syntaxe suivante :</a:t>
            </a: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rPr>
              <a:t>&lt;</a:t>
            </a:r>
            <a:r>
              <a:rPr lang="en-US" sz="1600" b="0" strike="noStrike" spc="-1">
                <a:solidFill>
                  <a:srgbClr val="E45649"/>
                </a:solidFill>
                <a:latin typeface="Calibri"/>
              </a:rPr>
              <a:t>a </a:t>
            </a:r>
            <a:r>
              <a:rPr lang="en-US" sz="1600" b="0" strike="noStrike" spc="-1">
                <a:solidFill>
                  <a:srgbClr val="986801"/>
                </a:solidFill>
                <a:latin typeface="Calibri"/>
              </a:rPr>
              <a:t>href</a:t>
            </a:r>
            <a:r>
              <a:rPr lang="en-US" sz="1600" b="0" strike="noStrike" spc="-1">
                <a:solidFill>
                  <a:srgbClr val="000000"/>
                </a:solidFill>
                <a:latin typeface="Calibri"/>
              </a:rPr>
              <a:t>=</a:t>
            </a:r>
            <a:r>
              <a:rPr lang="en-US" sz="1600" b="0" strike="noStrike" spc="-1">
                <a:solidFill>
                  <a:srgbClr val="50A14F"/>
                </a:solidFill>
                <a:latin typeface="Calibri"/>
              </a:rPr>
              <a:t>"url"</a:t>
            </a:r>
            <a:r>
              <a:rPr lang="en-US" sz="1600" b="0" strike="noStrike" spc="-1">
                <a:solidFill>
                  <a:srgbClr val="000000"/>
                </a:solidFill>
                <a:latin typeface="Calibri"/>
              </a:rPr>
              <a:t>&gt;texte du lien&lt;/</a:t>
            </a:r>
            <a:r>
              <a:rPr lang="en-US" sz="1600" b="0" strike="noStrike" spc="-1">
                <a:solidFill>
                  <a:srgbClr val="E45649"/>
                </a:solidFill>
                <a:latin typeface="Calibri"/>
              </a:rPr>
              <a:t>a</a:t>
            </a:r>
            <a:r>
              <a:rPr lang="en-US" sz="1600" b="0" strike="noStrike" spc="-1">
                <a:solidFill>
                  <a:srgbClr val="000000"/>
                </a:solidFill>
                <a:latin typeface="Calibri"/>
              </a:rPr>
              <a:t>&gt;</a:t>
            </a:r>
            <a:endParaRPr lang="fr-FR" sz="1600" b="0" strike="noStrike" spc="-1">
              <a:solidFill>
                <a:srgbClr val="000000"/>
              </a:solidFill>
              <a:latin typeface="Arial"/>
            </a:endParaRPr>
          </a:p>
          <a:p>
            <a:pPr>
              <a:lnSpc>
                <a:spcPct val="100000"/>
              </a:lnSpc>
              <a:spcBef>
                <a:spcPts val="99"/>
              </a:spcBef>
              <a:spcAft>
                <a:spcPts val="99"/>
              </a:spcAft>
            </a:pP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ea typeface="Calibri"/>
              </a:rPr>
              <a:t>L'attribut le plus important de l'élément </a:t>
            </a:r>
            <a:r>
              <a:rPr lang="en-US" sz="1600" b="1" strike="noStrike" spc="-1">
                <a:solidFill>
                  <a:srgbClr val="000000"/>
                </a:solidFill>
                <a:latin typeface="Calibri"/>
                <a:ea typeface="Calibri"/>
              </a:rPr>
              <a:t>&lt;</a:t>
            </a:r>
            <a:r>
              <a:rPr lang="en-US" sz="1600" b="1" strike="noStrike" spc="-1">
                <a:solidFill>
                  <a:srgbClr val="E45649"/>
                </a:solidFill>
                <a:latin typeface="Calibri"/>
                <a:ea typeface="Calibri"/>
              </a:rPr>
              <a:t>a</a:t>
            </a:r>
            <a:r>
              <a:rPr lang="en-US" sz="1600" b="1" strike="noStrike" spc="-1">
                <a:solidFill>
                  <a:srgbClr val="000000"/>
                </a:solidFill>
                <a:latin typeface="Calibri"/>
                <a:ea typeface="Calibri"/>
              </a:rPr>
              <a:t>&gt;</a:t>
            </a:r>
            <a:r>
              <a:rPr lang="en-US" sz="1600" b="0" strike="noStrike" spc="-1">
                <a:solidFill>
                  <a:srgbClr val="000000"/>
                </a:solidFill>
                <a:latin typeface="Calibri"/>
                <a:ea typeface="Calibri"/>
              </a:rPr>
              <a:t> est le </a:t>
            </a:r>
            <a:r>
              <a:rPr lang="en-US" sz="1600" b="1" strike="noStrike" spc="-1">
                <a:solidFill>
                  <a:srgbClr val="986801"/>
                </a:solidFill>
                <a:latin typeface="Calibri"/>
                <a:ea typeface="Calibri"/>
              </a:rPr>
              <a:t>href</a:t>
            </a:r>
            <a:r>
              <a:rPr lang="en-US" sz="1600" b="0" strike="noStrike" spc="-1">
                <a:solidFill>
                  <a:srgbClr val="000000"/>
                </a:solidFill>
                <a:latin typeface="Calibri"/>
                <a:ea typeface="Calibri"/>
              </a:rPr>
              <a:t>, qui indique la destination du lien. Le </a:t>
            </a:r>
            <a:r>
              <a:rPr lang="en-US" sz="1600" b="0" i="1" strike="noStrike" spc="-1">
                <a:solidFill>
                  <a:srgbClr val="000000"/>
                </a:solidFill>
                <a:latin typeface="Calibri"/>
                <a:ea typeface="Calibri"/>
              </a:rPr>
              <a:t>texte du lien</a:t>
            </a:r>
            <a:r>
              <a:rPr lang="en-US" sz="1600" b="0" strike="noStrike" spc="-1">
                <a:solidFill>
                  <a:srgbClr val="000000"/>
                </a:solidFill>
                <a:latin typeface="Calibri"/>
                <a:ea typeface="Calibri"/>
              </a:rPr>
              <a:t> est la partie qui sera visible par l'utilisateur.</a:t>
            </a: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ea typeface="Calibri"/>
              </a:rPr>
              <a:t>En cliquant sur le texte du lien, l'utilisateur sera envoyé à l'adresse URL spécifiée.</a:t>
            </a:r>
            <a:endParaRPr lang="fr-FR" sz="1600" b="0" strike="noStrike" spc="-1">
              <a:solidFill>
                <a:srgbClr val="000000"/>
              </a:solidFill>
              <a:latin typeface="Arial"/>
            </a:endParaRPr>
          </a:p>
          <a:p>
            <a:pPr>
              <a:lnSpc>
                <a:spcPct val="100000"/>
              </a:lnSpc>
              <a:spcBef>
                <a:spcPts val="99"/>
              </a:spcBef>
              <a:spcAft>
                <a:spcPts val="99"/>
              </a:spcAft>
            </a:pPr>
            <a:r>
              <a:rPr lang="en-US" sz="1600" b="1" strike="noStrike" spc="-1">
                <a:solidFill>
                  <a:srgbClr val="000000"/>
                </a:solidFill>
                <a:latin typeface="Calibri"/>
                <a:ea typeface="Calibri"/>
              </a:rPr>
              <a:t>Exemple</a:t>
            </a: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ea typeface="Calibri"/>
              </a:rPr>
              <a:t>&lt;</a:t>
            </a:r>
            <a:r>
              <a:rPr lang="en-US" sz="1600" b="0" strike="noStrike" spc="-1">
                <a:solidFill>
                  <a:srgbClr val="E45649"/>
                </a:solidFill>
                <a:latin typeface="Calibri"/>
                <a:ea typeface="Calibri"/>
              </a:rPr>
              <a:t>a </a:t>
            </a:r>
            <a:r>
              <a:rPr lang="en-US" sz="1600" b="0" strike="noStrike" spc="-1">
                <a:solidFill>
                  <a:srgbClr val="986801"/>
                </a:solidFill>
                <a:latin typeface="Calibri"/>
                <a:ea typeface="Calibri"/>
              </a:rPr>
              <a:t>href</a:t>
            </a:r>
            <a:r>
              <a:rPr lang="en-US" sz="1600" b="0" strike="noStrike" spc="-1">
                <a:solidFill>
                  <a:srgbClr val="000000"/>
                </a:solidFill>
                <a:latin typeface="Calibri"/>
                <a:ea typeface="Calibri"/>
              </a:rPr>
              <a:t>=</a:t>
            </a:r>
            <a:r>
              <a:rPr lang="en-US" sz="1600" b="0" strike="noStrike" spc="-1">
                <a:solidFill>
                  <a:srgbClr val="50A14F"/>
                </a:solidFill>
                <a:latin typeface="Calibri"/>
                <a:ea typeface="Calibri"/>
              </a:rPr>
              <a:t>"https://www.w3schools.com/"</a:t>
            </a:r>
            <a:r>
              <a:rPr lang="en-US" sz="1600" b="0" strike="noStrike" spc="-1">
                <a:solidFill>
                  <a:srgbClr val="000000"/>
                </a:solidFill>
                <a:latin typeface="Calibri"/>
                <a:ea typeface="Calibri"/>
              </a:rPr>
              <a:t>&gt;Visit W3Schools.com !&lt;/</a:t>
            </a:r>
            <a:r>
              <a:rPr lang="en-US" sz="1600" b="0" strike="noStrike" spc="-1">
                <a:solidFill>
                  <a:srgbClr val="E45649"/>
                </a:solidFill>
                <a:latin typeface="Calibri"/>
                <a:ea typeface="Calibri"/>
              </a:rPr>
              <a:t>a</a:t>
            </a:r>
            <a:r>
              <a:rPr lang="en-US" sz="1600" b="0" strike="noStrike" spc="-1">
                <a:solidFill>
                  <a:srgbClr val="000000"/>
                </a:solidFill>
                <a:latin typeface="Calibri"/>
                <a:ea typeface="Calibri"/>
              </a:rPr>
              <a:t>&gt;</a:t>
            </a:r>
            <a:endParaRPr lang="fr-FR" sz="1600" b="0" strike="noStrike" spc="-1">
              <a:solidFill>
                <a:srgbClr val="000000"/>
              </a:solidFill>
              <a:latin typeface="Arial"/>
            </a:endParaRPr>
          </a:p>
          <a:p>
            <a:pPr>
              <a:lnSpc>
                <a:spcPct val="100000"/>
              </a:lnSpc>
              <a:spcBef>
                <a:spcPts val="99"/>
              </a:spcBef>
              <a:spcAft>
                <a:spcPts val="99"/>
              </a:spcAft>
            </a:pP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ea typeface="Calibri"/>
              </a:rPr>
              <a:t>L'attribut </a:t>
            </a:r>
            <a:r>
              <a:rPr lang="en-US" sz="1600" b="1" strike="noStrike" spc="-1">
                <a:solidFill>
                  <a:srgbClr val="986801"/>
                </a:solidFill>
                <a:latin typeface="Calibri"/>
                <a:ea typeface="Calibri"/>
              </a:rPr>
              <a:t>target</a:t>
            </a:r>
            <a:r>
              <a:rPr lang="en-US" sz="1600" b="0" strike="noStrike" spc="-1">
                <a:solidFill>
                  <a:srgbClr val="986801"/>
                </a:solidFill>
                <a:latin typeface="Calibri"/>
                <a:ea typeface="Calibri"/>
              </a:rPr>
              <a:t> </a:t>
            </a:r>
            <a:r>
              <a:rPr lang="en-US" sz="1600" b="0" strike="noStrike" spc="-1">
                <a:solidFill>
                  <a:srgbClr val="000000"/>
                </a:solidFill>
                <a:latin typeface="Calibri"/>
                <a:ea typeface="Calibri"/>
              </a:rPr>
              <a:t>spécifie où ouvrir le document lié. Il</a:t>
            </a:r>
            <a:r>
              <a:rPr lang="en-US" sz="1600" b="0" strike="noStrike" spc="-1">
                <a:solidFill>
                  <a:srgbClr val="986801"/>
                </a:solidFill>
                <a:latin typeface="Calibri"/>
                <a:ea typeface="Calibri"/>
              </a:rPr>
              <a:t> </a:t>
            </a:r>
            <a:r>
              <a:rPr lang="en-US" sz="1600" b="0" strike="noStrike" spc="-1">
                <a:solidFill>
                  <a:srgbClr val="000000"/>
                </a:solidFill>
                <a:latin typeface="Calibri"/>
                <a:ea typeface="Calibri"/>
              </a:rPr>
              <a:t>accepte plusieurs valeurs dont :</a:t>
            </a:r>
            <a:endParaRPr lang="fr-FR" sz="1600" b="0" strike="noStrike" spc="-1">
              <a:solidFill>
                <a:srgbClr val="000000"/>
              </a:solidFill>
              <a:latin typeface="Arial"/>
            </a:endParaRPr>
          </a:p>
          <a:p>
            <a:pPr marL="743040" lvl="2" indent="-216000">
              <a:lnSpc>
                <a:spcPct val="100000"/>
              </a:lnSpc>
              <a:spcBef>
                <a:spcPts val="99"/>
              </a:spcBef>
              <a:spcAft>
                <a:spcPts val="99"/>
              </a:spcAft>
              <a:buClr>
                <a:srgbClr val="000000"/>
              </a:buClr>
              <a:buFont typeface="Arial"/>
              <a:buChar char="•"/>
            </a:pPr>
            <a:r>
              <a:rPr lang="en-US" sz="1600" b="0" strike="noStrike" spc="-1">
                <a:solidFill>
                  <a:srgbClr val="000000"/>
                </a:solidFill>
                <a:latin typeface="Calibri"/>
                <a:ea typeface="Calibri"/>
              </a:rPr>
              <a:t> </a:t>
            </a:r>
            <a:r>
              <a:rPr lang="en-US" sz="1600" b="0" strike="noStrike" spc="-1">
                <a:solidFill>
                  <a:srgbClr val="50A14F"/>
                </a:solidFill>
                <a:latin typeface="Calibri"/>
                <a:ea typeface="Calibri"/>
              </a:rPr>
              <a:t>_self</a:t>
            </a:r>
            <a:r>
              <a:rPr lang="en-US" sz="1600" b="0" strike="noStrike" spc="-1">
                <a:solidFill>
                  <a:srgbClr val="000000"/>
                </a:solidFill>
                <a:latin typeface="Calibri"/>
                <a:ea typeface="Calibri"/>
              </a:rPr>
              <a:t> : Par défaut. Ouvre le document dans la page en cours</a:t>
            </a:r>
            <a:endParaRPr lang="fr-FR" sz="1600" b="0" strike="noStrike" spc="-1">
              <a:solidFill>
                <a:srgbClr val="000000"/>
              </a:solidFill>
              <a:latin typeface="Arial"/>
            </a:endParaRPr>
          </a:p>
          <a:p>
            <a:pPr marL="743040" lvl="2" indent="-216000">
              <a:lnSpc>
                <a:spcPct val="100000"/>
              </a:lnSpc>
              <a:spcBef>
                <a:spcPts val="99"/>
              </a:spcBef>
              <a:spcAft>
                <a:spcPts val="99"/>
              </a:spcAft>
              <a:buClr>
                <a:srgbClr val="000000"/>
              </a:buClr>
              <a:buFont typeface="Arial"/>
              <a:buChar char="•"/>
            </a:pPr>
            <a:r>
              <a:rPr lang="en-US" sz="1600" b="0" strike="noStrike" spc="-1">
                <a:solidFill>
                  <a:srgbClr val="000000"/>
                </a:solidFill>
                <a:latin typeface="Calibri"/>
                <a:ea typeface="Calibri"/>
              </a:rPr>
              <a:t> </a:t>
            </a:r>
            <a:r>
              <a:rPr lang="en-US" sz="1600" b="0" strike="noStrike" spc="-1">
                <a:solidFill>
                  <a:srgbClr val="50A14F"/>
                </a:solidFill>
                <a:latin typeface="Calibri"/>
                <a:ea typeface="Calibri"/>
              </a:rPr>
              <a:t>_blank</a:t>
            </a:r>
            <a:r>
              <a:rPr lang="en-US" sz="1600" b="0" strike="noStrike" spc="-1">
                <a:solidFill>
                  <a:srgbClr val="000000"/>
                </a:solidFill>
                <a:latin typeface="Calibri"/>
                <a:ea typeface="Calibri"/>
              </a:rPr>
              <a:t> : Ouvre le document dans un nouvel onglet</a:t>
            </a:r>
            <a:endParaRPr lang="fr-FR" sz="1600" b="0" strike="noStrike" spc="-1">
              <a:solidFill>
                <a:srgbClr val="000000"/>
              </a:solidFill>
              <a:latin typeface="Arial"/>
            </a:endParaRPr>
          </a:p>
          <a:p>
            <a:pPr>
              <a:lnSpc>
                <a:spcPct val="100000"/>
              </a:lnSpc>
              <a:spcBef>
                <a:spcPts val="99"/>
              </a:spcBef>
              <a:spcAft>
                <a:spcPts val="99"/>
              </a:spcAft>
            </a:pPr>
            <a:endParaRPr lang="fr-FR" sz="1600" b="0" strike="noStrike" spc="-1">
              <a:solidFill>
                <a:srgbClr val="000000"/>
              </a:solidFill>
              <a:latin typeface="Arial"/>
            </a:endParaRPr>
          </a:p>
          <a:p>
            <a:pPr>
              <a:lnSpc>
                <a:spcPct val="100000"/>
              </a:lnSpc>
              <a:spcBef>
                <a:spcPts val="99"/>
              </a:spcBef>
              <a:spcAft>
                <a:spcPts val="99"/>
              </a:spcAft>
            </a:pPr>
            <a:r>
              <a:rPr lang="en-US" sz="1600" b="1" strike="noStrike" spc="-1">
                <a:solidFill>
                  <a:srgbClr val="000000"/>
                </a:solidFill>
                <a:latin typeface="Calibri"/>
                <a:ea typeface="Calibri"/>
              </a:rPr>
              <a:t>Exemple</a:t>
            </a:r>
            <a:endParaRPr lang="fr-FR" sz="1600" b="0" strike="noStrike" spc="-1">
              <a:solidFill>
                <a:srgbClr val="000000"/>
              </a:solidFill>
              <a:latin typeface="Arial"/>
            </a:endParaRPr>
          </a:p>
          <a:p>
            <a:pPr>
              <a:lnSpc>
                <a:spcPct val="100000"/>
              </a:lnSpc>
              <a:spcBef>
                <a:spcPts val="99"/>
              </a:spcBef>
              <a:spcAft>
                <a:spcPts val="99"/>
              </a:spcAft>
            </a:pPr>
            <a:r>
              <a:rPr lang="en-US" sz="1600" b="0" strike="noStrike" spc="-1">
                <a:solidFill>
                  <a:srgbClr val="000000"/>
                </a:solidFill>
                <a:latin typeface="Calibri"/>
                <a:ea typeface="Calibri"/>
              </a:rPr>
              <a:t>&lt;</a:t>
            </a:r>
            <a:r>
              <a:rPr lang="en-US" sz="1600" b="0" strike="noStrike" spc="-1">
                <a:solidFill>
                  <a:srgbClr val="E45649"/>
                </a:solidFill>
                <a:latin typeface="Calibri"/>
                <a:ea typeface="Calibri"/>
              </a:rPr>
              <a:t>a </a:t>
            </a:r>
            <a:r>
              <a:rPr lang="en-US" sz="1600" b="0" strike="noStrike" spc="-1">
                <a:solidFill>
                  <a:srgbClr val="986801"/>
                </a:solidFill>
                <a:latin typeface="Calibri"/>
                <a:ea typeface="Calibri"/>
              </a:rPr>
              <a:t>href</a:t>
            </a:r>
            <a:r>
              <a:rPr lang="en-US" sz="1600" b="0" strike="noStrike" spc="-1">
                <a:solidFill>
                  <a:srgbClr val="000000"/>
                </a:solidFill>
                <a:latin typeface="Calibri"/>
                <a:ea typeface="Calibri"/>
              </a:rPr>
              <a:t>=</a:t>
            </a:r>
            <a:r>
              <a:rPr lang="en-US" sz="1600" b="0" strike="noStrike" spc="-1">
                <a:solidFill>
                  <a:srgbClr val="50A14F"/>
                </a:solidFill>
                <a:latin typeface="Calibri"/>
                <a:ea typeface="Calibri"/>
              </a:rPr>
              <a:t>"https://www.google.fr"</a:t>
            </a:r>
            <a:r>
              <a:rPr lang="en-US" sz="1600" b="0" strike="noStrike" spc="-1">
                <a:solidFill>
                  <a:srgbClr val="D4D4D4"/>
                </a:solidFill>
                <a:latin typeface="Calibri"/>
                <a:ea typeface="Calibri"/>
              </a:rPr>
              <a:t> </a:t>
            </a:r>
            <a:r>
              <a:rPr lang="en-US" sz="1600" b="0" strike="noStrike" spc="-1">
                <a:solidFill>
                  <a:srgbClr val="986801"/>
                </a:solidFill>
                <a:latin typeface="Calibri"/>
                <a:ea typeface="Calibri"/>
              </a:rPr>
              <a:t>target</a:t>
            </a:r>
            <a:r>
              <a:rPr lang="en-US" sz="1600" b="0" strike="noStrike" spc="-1">
                <a:solidFill>
                  <a:srgbClr val="000000"/>
                </a:solidFill>
                <a:latin typeface="Calibri"/>
                <a:ea typeface="Calibri"/>
              </a:rPr>
              <a:t>=</a:t>
            </a:r>
            <a:r>
              <a:rPr lang="en-US" sz="1600" b="0" strike="noStrike" spc="-1">
                <a:solidFill>
                  <a:srgbClr val="50A14F"/>
                </a:solidFill>
                <a:latin typeface="Calibri"/>
                <a:ea typeface="Calibri"/>
              </a:rPr>
              <a:t>"_blank"</a:t>
            </a:r>
            <a:r>
              <a:rPr lang="en-US" sz="1600" b="0" strike="noStrike" spc="-1">
                <a:solidFill>
                  <a:srgbClr val="000000"/>
                </a:solidFill>
                <a:latin typeface="Calibri"/>
                <a:ea typeface="Calibri"/>
              </a:rPr>
              <a:t>&gt;lien dans un nouvel onglet&lt;/</a:t>
            </a:r>
            <a:r>
              <a:rPr lang="en-US" sz="1600" b="0" strike="noStrike" spc="-1">
                <a:solidFill>
                  <a:srgbClr val="E45649"/>
                </a:solidFill>
                <a:latin typeface="Calibri"/>
                <a:ea typeface="Calibri"/>
              </a:rPr>
              <a:t>a</a:t>
            </a:r>
            <a:r>
              <a:rPr lang="en-US" sz="1600" b="0" strike="noStrike" spc="-1">
                <a:solidFill>
                  <a:srgbClr val="000000"/>
                </a:solidFill>
                <a:latin typeface="Calibri"/>
                <a:ea typeface="Calibri"/>
              </a:rPr>
              <a:t>&gt;</a:t>
            </a:r>
            <a:endParaRPr lang="fr-FR" sz="16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7" name="Connecteur droit 12"/>
          <p:cNvCxnSpPr/>
          <p:nvPr/>
        </p:nvCxnSpPr>
        <p:spPr>
          <a:xfrm>
            <a:off x="240840" y="6459480"/>
            <a:ext cx="360" cy="398880"/>
          </a:xfrm>
          <a:prstGeom prst="straightConnector1">
            <a:avLst/>
          </a:prstGeom>
          <a:ln w="139700">
            <a:solidFill>
              <a:srgbClr val="ED7D31"/>
            </a:solidFill>
          </a:ln>
        </p:spPr>
      </p:cxnSp>
      <p:grpSp>
        <p:nvGrpSpPr>
          <p:cNvPr id="428" name="Groupe 12"/>
          <p:cNvGrpSpPr/>
          <p:nvPr/>
        </p:nvGrpSpPr>
        <p:grpSpPr>
          <a:xfrm>
            <a:off x="9233640" y="-30600"/>
            <a:ext cx="2958120" cy="564840"/>
            <a:chOff x="9233640" y="-30600"/>
            <a:chExt cx="2958120" cy="564840"/>
          </a:xfrm>
        </p:grpSpPr>
        <p:sp>
          <p:nvSpPr>
            <p:cNvPr id="4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31" name="Graphique 218"/>
          <p:cNvPicPr/>
          <p:nvPr/>
        </p:nvPicPr>
        <p:blipFill>
          <a:blip r:embed="rId2"/>
          <a:stretch/>
        </p:blipFill>
        <p:spPr>
          <a:xfrm>
            <a:off x="240840" y="193320"/>
            <a:ext cx="1424520" cy="311400"/>
          </a:xfrm>
          <a:prstGeom prst="rect">
            <a:avLst/>
          </a:prstGeom>
          <a:ln w="0">
            <a:noFill/>
          </a:ln>
        </p:spPr>
      </p:pic>
      <p:sp>
        <p:nvSpPr>
          <p:cNvPr id="4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33" name="Connecteur droit 12"/>
          <p:cNvCxnSpPr/>
          <p:nvPr/>
        </p:nvCxnSpPr>
        <p:spPr>
          <a:xfrm>
            <a:off x="10526040" y="70920"/>
            <a:ext cx="1416600" cy="360"/>
          </a:xfrm>
          <a:prstGeom prst="straightConnector1">
            <a:avLst/>
          </a:prstGeom>
          <a:ln w="57150">
            <a:solidFill>
              <a:srgbClr val="ED7D31"/>
            </a:solidFill>
          </a:ln>
        </p:spPr>
      </p:cxnSp>
      <p:sp>
        <p:nvSpPr>
          <p:cNvPr id="434" name="PlaceHolder 1"/>
          <p:cNvSpPr>
            <a:spLocks noGrp="1"/>
          </p:cNvSpPr>
          <p:nvPr>
            <p:ph type="sldNum" idx="2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24</a:t>
            </a:r>
            <a:endParaRPr lang="fr-FR" sz="1000" b="0" strike="noStrike" spc="-1">
              <a:solidFill>
                <a:srgbClr val="000000"/>
              </a:solidFill>
              <a:latin typeface="Times New Roman"/>
            </a:endParaRPr>
          </a:p>
        </p:txBody>
      </p:sp>
      <p:sp>
        <p:nvSpPr>
          <p:cNvPr id="435"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36"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LIENS</a:t>
            </a:r>
            <a:endParaRPr lang="fr-FR" sz="1900" b="0" strike="noStrike" spc="-1">
              <a:solidFill>
                <a:srgbClr val="000000"/>
              </a:solidFill>
              <a:latin typeface="Arial"/>
            </a:endParaRPr>
          </a:p>
        </p:txBody>
      </p:sp>
      <p:sp>
        <p:nvSpPr>
          <p:cNvPr id="437" name="TextBox 4"/>
          <p:cNvSpPr/>
          <p:nvPr/>
        </p:nvSpPr>
        <p:spPr>
          <a:xfrm>
            <a:off x="1097280" y="1960920"/>
            <a:ext cx="10055520" cy="3046988"/>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600" b="1" strike="noStrike" spc="-1" dirty="0">
                <a:solidFill>
                  <a:srgbClr val="000000"/>
                </a:solidFill>
                <a:latin typeface="Calibri"/>
              </a:rPr>
              <a:t>- URL </a:t>
            </a:r>
            <a:r>
              <a:rPr lang="en-US" sz="1600" b="1" strike="noStrike" spc="-1" dirty="0" err="1">
                <a:solidFill>
                  <a:srgbClr val="000000"/>
                </a:solidFill>
                <a:latin typeface="Calibri"/>
              </a:rPr>
              <a:t>absolues</a:t>
            </a:r>
            <a:r>
              <a:rPr lang="en-US" sz="1600" b="1" strike="noStrike" spc="-1" dirty="0">
                <a:solidFill>
                  <a:srgbClr val="000000"/>
                </a:solidFill>
                <a:latin typeface="Calibri"/>
              </a:rPr>
              <a:t> vs relatives :</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h2</a:t>
            </a:r>
            <a:r>
              <a:rPr lang="en-US" sz="1600" b="0" strike="noStrike" spc="-1" dirty="0">
                <a:solidFill>
                  <a:srgbClr val="000000"/>
                </a:solidFill>
                <a:latin typeface="Calibri"/>
                <a:ea typeface="Calibri"/>
              </a:rPr>
              <a:t>&gt;Absolute URLs&lt;/</a:t>
            </a:r>
            <a:r>
              <a:rPr lang="en-US" sz="1600" b="0" strike="noStrike" spc="-1" dirty="0">
                <a:solidFill>
                  <a:srgbClr val="E45649"/>
                </a:solidFill>
                <a:latin typeface="Calibri"/>
                <a:ea typeface="Calibri"/>
              </a:rPr>
              <a:t>h2</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 </a:t>
            </a:r>
            <a:r>
              <a:rPr lang="en-US" sz="1600" b="0" strike="noStrike" spc="-1" dirty="0" err="1">
                <a:solidFill>
                  <a:srgbClr val="986801"/>
                </a:solidFill>
                <a:latin typeface="Calibri"/>
                <a:ea typeface="Calibri"/>
              </a:rPr>
              <a:t>href</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"https://www.w3.org"</a:t>
            </a:r>
            <a:r>
              <a:rPr lang="en-US" sz="1600" b="0" strike="noStrike" spc="-1" dirty="0">
                <a:solidFill>
                  <a:srgbClr val="000000"/>
                </a:solidFill>
                <a:latin typeface="Calibri"/>
                <a:ea typeface="Calibri"/>
              </a:rPr>
              <a:t>&gt;W3C&lt;/</a:t>
            </a:r>
            <a:r>
              <a:rPr lang="en-US" sz="1600" b="0" strike="noStrike" spc="-1" dirty="0">
                <a:solidFill>
                  <a:srgbClr val="E45649"/>
                </a:solidFill>
                <a:latin typeface="Calibri"/>
                <a:ea typeface="Calibri"/>
              </a:rPr>
              <a:t>a</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 </a:t>
            </a:r>
            <a:r>
              <a:rPr lang="en-US" sz="1600" b="0" strike="noStrike" spc="-1" dirty="0" err="1">
                <a:solidFill>
                  <a:srgbClr val="986801"/>
                </a:solidFill>
                <a:latin typeface="Calibri"/>
                <a:ea typeface="Calibri"/>
              </a:rPr>
              <a:t>href</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"https://www.google.com"</a:t>
            </a:r>
            <a:r>
              <a:rPr lang="en-US" sz="1600" b="0" strike="noStrike" spc="-1" dirty="0">
                <a:solidFill>
                  <a:srgbClr val="000000"/>
                </a:solidFill>
                <a:latin typeface="Calibri"/>
                <a:ea typeface="Calibri"/>
              </a:rPr>
              <a:t>&gt;Google&lt;/</a:t>
            </a:r>
            <a:r>
              <a:rPr lang="en-US" sz="1600" b="0" strike="noStrike" spc="-1" dirty="0">
                <a:solidFill>
                  <a:srgbClr val="E45649"/>
                </a:solidFill>
                <a:latin typeface="Calibri"/>
                <a:ea typeface="Calibri"/>
              </a:rPr>
              <a:t>a</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h2</a:t>
            </a:r>
            <a:r>
              <a:rPr lang="en-US" sz="1600" b="0" strike="noStrike" spc="-1" dirty="0">
                <a:solidFill>
                  <a:srgbClr val="000000"/>
                </a:solidFill>
                <a:latin typeface="Calibri"/>
                <a:ea typeface="Calibri"/>
              </a:rPr>
              <a:t>&gt;Relatives URLs&lt;/</a:t>
            </a:r>
            <a:r>
              <a:rPr lang="en-US" sz="1600" b="0" strike="noStrike" spc="-1" dirty="0">
                <a:solidFill>
                  <a:srgbClr val="E45649"/>
                </a:solidFill>
                <a:latin typeface="Calibri"/>
                <a:ea typeface="Calibri"/>
              </a:rPr>
              <a:t>h2</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 </a:t>
            </a:r>
            <a:r>
              <a:rPr lang="en-US" sz="1600" b="0" strike="noStrike" spc="-1" dirty="0" err="1">
                <a:solidFill>
                  <a:srgbClr val="986801"/>
                </a:solidFill>
                <a:latin typeface="Calibri"/>
                <a:ea typeface="Calibri"/>
              </a:rPr>
              <a:t>href</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"page2.html"</a:t>
            </a:r>
            <a:r>
              <a:rPr lang="en-US" sz="1600" b="0" strike="noStrike" spc="-1" dirty="0">
                <a:solidFill>
                  <a:srgbClr val="000000"/>
                </a:solidFill>
                <a:latin typeface="Calibri"/>
                <a:ea typeface="Calibri"/>
              </a:rPr>
              <a:t>&gt;Page 2&lt;/</a:t>
            </a:r>
            <a:r>
              <a:rPr lang="en-US" sz="1600" b="0" strike="noStrike" spc="-1" dirty="0">
                <a:solidFill>
                  <a:srgbClr val="E45649"/>
                </a:solidFill>
                <a:latin typeface="Calibri"/>
                <a:ea typeface="Calibri"/>
              </a:rPr>
              <a:t>a</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 </a:t>
            </a:r>
            <a:r>
              <a:rPr lang="en-US" sz="1600" b="0" strike="noStrike" spc="-1" dirty="0" err="1">
                <a:solidFill>
                  <a:srgbClr val="986801"/>
                </a:solidFill>
                <a:latin typeface="Calibri"/>
                <a:ea typeface="Calibri"/>
              </a:rPr>
              <a:t>href</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"contacts.html"</a:t>
            </a:r>
            <a:r>
              <a:rPr lang="en-US" sz="1600" b="0" strike="noStrike" spc="-1" dirty="0">
                <a:solidFill>
                  <a:srgbClr val="000000"/>
                </a:solidFill>
                <a:latin typeface="Calibri"/>
                <a:ea typeface="Calibri"/>
              </a:rPr>
              <a:t>&gt;Contacts&lt;/</a:t>
            </a:r>
            <a:r>
              <a:rPr lang="en-US" sz="1600" b="0" strike="noStrike" spc="-1" dirty="0">
                <a:solidFill>
                  <a:srgbClr val="E45649"/>
                </a:solidFill>
                <a:latin typeface="Calibri"/>
                <a:ea typeface="Calibri"/>
              </a:rPr>
              <a:t>a</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en-US" sz="1600" b="0" strike="noStrike" spc="-1" dirty="0">
                <a:solidFill>
                  <a:srgbClr val="9BA8B7"/>
                </a:solidFill>
                <a:latin typeface="Calibri"/>
                <a:ea typeface="Calibri"/>
              </a:rPr>
              <a:t>Il </a:t>
            </a:r>
            <a:r>
              <a:rPr lang="en-US" sz="1600" b="0" strike="noStrike" spc="-1" dirty="0" err="1">
                <a:solidFill>
                  <a:srgbClr val="9BA8B7"/>
                </a:solidFill>
                <a:latin typeface="Calibri"/>
                <a:ea typeface="Calibri"/>
              </a:rPr>
              <a:t>est</a:t>
            </a:r>
            <a:r>
              <a:rPr lang="en-US" sz="1600" b="0" strike="noStrike" spc="-1" dirty="0">
                <a:solidFill>
                  <a:srgbClr val="9BA8B7"/>
                </a:solidFill>
                <a:latin typeface="Calibri"/>
                <a:ea typeface="Calibri"/>
              </a:rPr>
              <a:t> </a:t>
            </a:r>
            <a:r>
              <a:rPr lang="en-US" sz="1600" b="0" strike="noStrike" spc="-1" dirty="0" err="1">
                <a:solidFill>
                  <a:srgbClr val="9BA8B7"/>
                </a:solidFill>
                <a:latin typeface="Calibri"/>
                <a:ea typeface="Calibri"/>
              </a:rPr>
              <a:t>également</a:t>
            </a:r>
            <a:r>
              <a:rPr lang="en-US" sz="1600" b="0" strike="noStrike" spc="-1" dirty="0">
                <a:solidFill>
                  <a:srgbClr val="9BA8B7"/>
                </a:solidFill>
                <a:latin typeface="Calibri"/>
                <a:ea typeface="Calibri"/>
              </a:rPr>
              <a:t> possible de </a:t>
            </a:r>
            <a:r>
              <a:rPr lang="en-US" sz="1600" b="0" strike="noStrike" spc="-1" dirty="0" err="1">
                <a:solidFill>
                  <a:srgbClr val="9BA8B7"/>
                </a:solidFill>
                <a:latin typeface="Calibri"/>
                <a:ea typeface="Calibri"/>
              </a:rPr>
              <a:t>gérer</a:t>
            </a:r>
            <a:r>
              <a:rPr lang="en-US" sz="1600" b="0" strike="noStrike" spc="-1" dirty="0">
                <a:solidFill>
                  <a:srgbClr val="9BA8B7"/>
                </a:solidFill>
                <a:latin typeface="Calibri"/>
                <a:ea typeface="Calibri"/>
              </a:rPr>
              <a:t> le </a:t>
            </a:r>
            <a:r>
              <a:rPr lang="en-US" sz="1600" b="1" strike="noStrike" spc="-1" dirty="0" err="1">
                <a:solidFill>
                  <a:srgbClr val="9BA8B7"/>
                </a:solidFill>
                <a:latin typeface="Calibri"/>
                <a:ea typeface="Calibri"/>
              </a:rPr>
              <a:t>href</a:t>
            </a:r>
            <a:r>
              <a:rPr lang="en-US" sz="1600" b="0" strike="noStrike" spc="-1" dirty="0">
                <a:solidFill>
                  <a:srgbClr val="9BA8B7"/>
                </a:solidFill>
                <a:latin typeface="Calibri"/>
                <a:ea typeface="Calibri"/>
              </a:rPr>
              <a:t> pour </a:t>
            </a:r>
            <a:r>
              <a:rPr lang="en-US" sz="1600" b="0" strike="noStrike" spc="-1" dirty="0" err="1">
                <a:solidFill>
                  <a:srgbClr val="9BA8B7"/>
                </a:solidFill>
                <a:latin typeface="Calibri"/>
                <a:ea typeface="Calibri"/>
              </a:rPr>
              <a:t>créer</a:t>
            </a:r>
            <a:r>
              <a:rPr lang="en-US" sz="1600" b="0" strike="noStrike" spc="-1" dirty="0">
                <a:solidFill>
                  <a:srgbClr val="9BA8B7"/>
                </a:solidFill>
                <a:latin typeface="Calibri"/>
                <a:ea typeface="Calibri"/>
              </a:rPr>
              <a:t> un lien </a:t>
            </a:r>
            <a:r>
              <a:rPr lang="en-US" sz="1600" b="0" strike="noStrike" spc="-1" dirty="0" err="1">
                <a:solidFill>
                  <a:srgbClr val="9BA8B7"/>
                </a:solidFill>
                <a:latin typeface="Calibri"/>
                <a:ea typeface="Calibri"/>
              </a:rPr>
              <a:t>directement</a:t>
            </a:r>
            <a:r>
              <a:rPr lang="en-US" sz="1600" b="0" strike="noStrike" spc="-1" dirty="0">
                <a:solidFill>
                  <a:srgbClr val="9BA8B7"/>
                </a:solidFill>
                <a:latin typeface="Calibri"/>
                <a:ea typeface="Calibri"/>
              </a:rPr>
              <a:t> </a:t>
            </a:r>
            <a:r>
              <a:rPr lang="en-US" sz="1600" b="0" strike="noStrike" spc="-1" dirty="0" err="1">
                <a:solidFill>
                  <a:srgbClr val="9BA8B7"/>
                </a:solidFill>
                <a:latin typeface="Calibri"/>
                <a:ea typeface="Calibri"/>
              </a:rPr>
              <a:t>vers</a:t>
            </a:r>
            <a:r>
              <a:rPr lang="en-US" sz="1600" b="0" strike="noStrike" spc="-1" dirty="0">
                <a:solidFill>
                  <a:srgbClr val="9BA8B7"/>
                </a:solidFill>
                <a:latin typeface="Calibri"/>
                <a:ea typeface="Calibri"/>
              </a:rPr>
              <a:t> </a:t>
            </a:r>
            <a:r>
              <a:rPr lang="en-US" sz="1600" b="0" strike="noStrike" spc="-1" dirty="0" err="1">
                <a:solidFill>
                  <a:srgbClr val="9BA8B7"/>
                </a:solidFill>
                <a:latin typeface="Calibri"/>
                <a:ea typeface="Calibri"/>
              </a:rPr>
              <a:t>une</a:t>
            </a:r>
            <a:r>
              <a:rPr lang="en-US" sz="1600" b="0" strike="noStrike" spc="-1" dirty="0">
                <a:solidFill>
                  <a:srgbClr val="9BA8B7"/>
                </a:solidFill>
                <a:latin typeface="Calibri"/>
                <a:ea typeface="Calibri"/>
              </a:rPr>
              <a:t> </a:t>
            </a:r>
            <a:r>
              <a:rPr lang="en-US" sz="1600" b="0" strike="noStrike" spc="-1" dirty="0" err="1">
                <a:solidFill>
                  <a:srgbClr val="9BA8B7"/>
                </a:solidFill>
                <a:latin typeface="Calibri"/>
                <a:ea typeface="Calibri"/>
              </a:rPr>
              <a:t>adresse</a:t>
            </a:r>
            <a:r>
              <a:rPr lang="en-US" sz="1600" b="0" strike="noStrike" spc="-1" dirty="0">
                <a:solidFill>
                  <a:srgbClr val="9BA8B7"/>
                </a:solidFill>
                <a:latin typeface="Calibri"/>
                <a:ea typeface="Calibri"/>
              </a:rPr>
              <a:t> mail, </a:t>
            </a:r>
            <a:r>
              <a:rPr lang="en-US" sz="1600" b="0" strike="noStrike" spc="-1" dirty="0" err="1">
                <a:solidFill>
                  <a:srgbClr val="9BA8B7"/>
                </a:solidFill>
                <a:latin typeface="Calibri"/>
                <a:ea typeface="Calibri"/>
              </a:rPr>
              <a:t>ou</a:t>
            </a:r>
            <a:r>
              <a:rPr lang="en-US" sz="1600" b="0" strike="noStrike" spc="-1" dirty="0">
                <a:solidFill>
                  <a:srgbClr val="9BA8B7"/>
                </a:solidFill>
                <a:latin typeface="Calibri"/>
                <a:ea typeface="Calibri"/>
              </a:rPr>
              <a:t> un </a:t>
            </a:r>
            <a:r>
              <a:rPr lang="en-US" sz="1600" b="0" strike="noStrike" spc="-1" dirty="0" err="1">
                <a:solidFill>
                  <a:srgbClr val="9BA8B7"/>
                </a:solidFill>
                <a:latin typeface="Calibri"/>
                <a:ea typeface="Calibri"/>
              </a:rPr>
              <a:t>numéro</a:t>
            </a:r>
            <a:r>
              <a:rPr lang="en-US" sz="1600" b="0" strike="noStrike" spc="-1" dirty="0">
                <a:solidFill>
                  <a:srgbClr val="9BA8B7"/>
                </a:solidFill>
                <a:latin typeface="Calibri"/>
                <a:ea typeface="Calibri"/>
              </a:rPr>
              <a:t> de tel.</a:t>
            </a:r>
            <a:endParaRPr lang="fr-FR" sz="1600" b="0" strike="noStrike" spc="-1" dirty="0">
              <a:solidFill>
                <a:srgbClr val="000000"/>
              </a:solidFill>
              <a:latin typeface="Arial"/>
            </a:endParaRPr>
          </a:p>
        </p:txBody>
      </p:sp>
      <p:sp>
        <p:nvSpPr>
          <p:cNvPr id="438" name="ZoneTexte 2"/>
          <p:cNvSpPr/>
          <p:nvPr/>
        </p:nvSpPr>
        <p:spPr>
          <a:xfrm>
            <a:off x="5546880" y="2515320"/>
            <a:ext cx="2142000" cy="333000"/>
          </a:xfrm>
          <a:prstGeom prst="rect">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nSpc>
                <a:spcPct val="100000"/>
              </a:lnSpc>
            </a:pPr>
            <a:r>
              <a:rPr lang="fr-FR" sz="1600" b="0" strike="noStrike" spc="-1">
                <a:solidFill>
                  <a:schemeClr val="dk1"/>
                </a:solidFill>
                <a:latin typeface="Calibri"/>
              </a:rPr>
              <a:t>Liens vers d’autres sites</a:t>
            </a:r>
            <a:endParaRPr lang="fr-FR" sz="1600" b="0" strike="noStrike" spc="-1">
              <a:solidFill>
                <a:srgbClr val="000000"/>
              </a:solidFill>
              <a:latin typeface="Arial"/>
            </a:endParaRPr>
          </a:p>
        </p:txBody>
      </p:sp>
      <p:sp>
        <p:nvSpPr>
          <p:cNvPr id="439" name="ZoneTexte 5"/>
          <p:cNvSpPr/>
          <p:nvPr/>
        </p:nvSpPr>
        <p:spPr>
          <a:xfrm>
            <a:off x="5544360" y="3421440"/>
            <a:ext cx="2831760" cy="333000"/>
          </a:xfrm>
          <a:prstGeom prst="rect">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nSpc>
                <a:spcPct val="100000"/>
              </a:lnSpc>
            </a:pPr>
            <a:r>
              <a:rPr lang="fr-FR" sz="1600" b="0" strike="noStrike" spc="-1">
                <a:solidFill>
                  <a:schemeClr val="dk1"/>
                </a:solidFill>
                <a:latin typeface="Calibri"/>
              </a:rPr>
              <a:t>Liens vers d’autres pages du site</a:t>
            </a:r>
            <a:endParaRPr lang="fr-FR" sz="16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49"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dirty="0">
                <a:solidFill>
                  <a:schemeClr val="accent1"/>
                </a:solidFill>
                <a:latin typeface="Calibri"/>
              </a:rPr>
              <a:t>LES IMAGES</a:t>
            </a:r>
            <a:endParaRPr lang="fr-FR" sz="1900" b="0" strike="noStrike" spc="-1" dirty="0">
              <a:solidFill>
                <a:srgbClr val="000000"/>
              </a:solidFill>
              <a:latin typeface="Arial"/>
            </a:endParaRPr>
          </a:p>
        </p:txBody>
      </p:sp>
      <p:sp>
        <p:nvSpPr>
          <p:cNvPr id="450" name="ZoneTexte 7"/>
          <p:cNvSpPr/>
          <p:nvPr/>
        </p:nvSpPr>
        <p:spPr>
          <a:xfrm>
            <a:off x="1365120" y="1968840"/>
            <a:ext cx="9453240" cy="3901196"/>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dirty="0">
                <a:solidFill>
                  <a:srgbClr val="000000"/>
                </a:solidFill>
                <a:latin typeface="Calibri"/>
                <a:ea typeface="Times New Roman"/>
              </a:rPr>
              <a:t>La balise </a:t>
            </a:r>
            <a:r>
              <a:rPr lang="fr-FR" sz="1600" b="1" strike="noStrike" spc="-1" dirty="0">
                <a:solidFill>
                  <a:srgbClr val="000000"/>
                </a:solidFill>
                <a:latin typeface="Calibri"/>
                <a:ea typeface="Times New Roman"/>
              </a:rPr>
              <a:t>&lt;</a:t>
            </a:r>
            <a:r>
              <a:rPr lang="fr-FR" sz="1600" b="1" strike="noStrike" spc="-1" dirty="0" err="1">
                <a:solidFill>
                  <a:srgbClr val="000000"/>
                </a:solidFill>
                <a:latin typeface="Calibri"/>
                <a:ea typeface="Times New Roman"/>
              </a:rPr>
              <a:t>img</a:t>
            </a:r>
            <a:r>
              <a:rPr lang="fr-FR" sz="1600" b="1" strike="noStrike" spc="-1" dirty="0">
                <a:solidFill>
                  <a:srgbClr val="000000"/>
                </a:solidFill>
                <a:latin typeface="Calibri"/>
                <a:ea typeface="Times New Roman"/>
              </a:rPr>
              <a:t> /&gt;</a:t>
            </a:r>
            <a:r>
              <a:rPr lang="fr-FR" sz="1600" b="0" strike="noStrike" spc="-1" dirty="0">
                <a:solidFill>
                  <a:srgbClr val="000000"/>
                </a:solidFill>
                <a:latin typeface="Calibri"/>
                <a:ea typeface="Times New Roman"/>
              </a:rPr>
              <a:t>  a deux attributs obligatoires :</a:t>
            </a:r>
            <a:endParaRPr lang="fr-FR" sz="1600" b="0" strike="noStrike" spc="-1" dirty="0">
              <a:solidFill>
                <a:srgbClr val="000000"/>
              </a:solidFill>
              <a:latin typeface="Arial"/>
            </a:endParaRPr>
          </a:p>
          <a:p>
            <a:pPr marL="457200" lvl="1" indent="-182880">
              <a:lnSpc>
                <a:spcPct val="115000"/>
              </a:lnSpc>
              <a:spcAft>
                <a:spcPts val="1001"/>
              </a:spcAft>
              <a:buClr>
                <a:srgbClr val="986801"/>
              </a:buClr>
              <a:buFont typeface="Arial"/>
              <a:buChar char="•"/>
              <a:tabLst>
                <a:tab pos="457200" algn="l"/>
              </a:tabLst>
            </a:pPr>
            <a:r>
              <a:rPr lang="fr-FR" sz="1600" b="0" strike="noStrike" spc="-1" dirty="0">
                <a:solidFill>
                  <a:srgbClr val="986801"/>
                </a:solidFill>
                <a:latin typeface="Calibri"/>
                <a:ea typeface="Times New Roman"/>
              </a:rPr>
              <a:t>src </a:t>
            </a:r>
            <a:r>
              <a:rPr lang="fr-FR" sz="1600" b="0" strike="noStrike" spc="-1" dirty="0">
                <a:solidFill>
                  <a:srgbClr val="000000"/>
                </a:solidFill>
                <a:latin typeface="Calibri"/>
                <a:ea typeface="Times New Roman"/>
              </a:rPr>
              <a:t>: spécifie le chemin d'accès à l'image</a:t>
            </a:r>
            <a:endParaRPr lang="fr-FR" sz="1600" b="0" strike="noStrike" spc="-1" dirty="0">
              <a:solidFill>
                <a:srgbClr val="000000"/>
              </a:solidFill>
              <a:latin typeface="Arial"/>
            </a:endParaRPr>
          </a:p>
          <a:p>
            <a:pPr marL="457200" lvl="1" indent="-182880">
              <a:lnSpc>
                <a:spcPct val="115000"/>
              </a:lnSpc>
              <a:spcAft>
                <a:spcPts val="1001"/>
              </a:spcAft>
              <a:buClr>
                <a:srgbClr val="986801"/>
              </a:buClr>
              <a:buFont typeface="Arial"/>
              <a:buChar char="•"/>
              <a:tabLst>
                <a:tab pos="457200" algn="l"/>
              </a:tabLst>
            </a:pPr>
            <a:r>
              <a:rPr lang="fr-FR" sz="1600" b="0" strike="noStrike" spc="-1" dirty="0">
                <a:solidFill>
                  <a:srgbClr val="986801"/>
                </a:solidFill>
                <a:latin typeface="Calibri"/>
                <a:ea typeface="Times New Roman"/>
              </a:rPr>
              <a:t>alt </a:t>
            </a:r>
            <a:r>
              <a:rPr lang="fr-FR" sz="1600" b="0" strike="noStrike" spc="-1" dirty="0">
                <a:solidFill>
                  <a:srgbClr val="000000"/>
                </a:solidFill>
                <a:latin typeface="Calibri"/>
                <a:ea typeface="Times New Roman"/>
              </a:rPr>
              <a:t>: spécifie un texte alternatif pour l'image</a:t>
            </a:r>
            <a:endParaRPr lang="fr-FR" sz="1600" spc="-1" dirty="0">
              <a:solidFill>
                <a:srgbClr val="000000"/>
              </a:solidFill>
              <a:latin typeface="Calibri"/>
            </a:endParaRPr>
          </a:p>
          <a:p>
            <a:pPr indent="-182880">
              <a:lnSpc>
                <a:spcPct val="115000"/>
              </a:lnSpc>
              <a:spcAft>
                <a:spcPts val="1001"/>
              </a:spcAft>
              <a:buClr>
                <a:srgbClr val="986801"/>
              </a:buClr>
              <a:tabLst>
                <a:tab pos="457200" algn="l"/>
              </a:tabLst>
            </a:pPr>
            <a:r>
              <a:rPr lang="fr-FR" sz="1400" b="1" i="1" u="none" strike="noStrike" dirty="0" err="1">
                <a:solidFill>
                  <a:srgbClr val="000000"/>
                </a:solidFill>
                <a:effectLst/>
                <a:latin typeface="Calibri" panose="020F0502020204030204" pitchFamily="34" charset="0"/>
              </a:rPr>
              <a:t>n.b</a:t>
            </a:r>
            <a:r>
              <a:rPr lang="fr-FR" sz="1400" b="1" i="1" u="none" strike="noStrike" dirty="0">
                <a:solidFill>
                  <a:srgbClr val="000000"/>
                </a:solidFill>
                <a:effectLst/>
                <a:latin typeface="Calibri" panose="020F0502020204030204" pitchFamily="34" charset="0"/>
              </a:rPr>
              <a:t> </a:t>
            </a:r>
            <a:r>
              <a:rPr lang="fr-FR" sz="1400" b="0" i="0" u="none" strike="noStrike" dirty="0">
                <a:solidFill>
                  <a:srgbClr val="000000"/>
                </a:solidFill>
                <a:effectLst/>
                <a:latin typeface="Calibri" panose="020F0502020204030204" pitchFamily="34" charset="0"/>
              </a:rPr>
              <a:t>: La balise </a:t>
            </a:r>
            <a:r>
              <a:rPr lang="fr-FR" sz="1400" b="1" i="0" u="none" strike="noStrike" dirty="0">
                <a:solidFill>
                  <a:srgbClr val="000000"/>
                </a:solidFill>
                <a:effectLst/>
                <a:latin typeface="Calibri" panose="020F0502020204030204" pitchFamily="34" charset="0"/>
              </a:rPr>
              <a:t>&lt;</a:t>
            </a:r>
            <a:r>
              <a:rPr lang="fr-FR" sz="1400" b="1" i="0" u="none" strike="noStrike" dirty="0" err="1">
                <a:solidFill>
                  <a:srgbClr val="000000"/>
                </a:solidFill>
                <a:effectLst/>
                <a:latin typeface="Calibri" panose="020F0502020204030204" pitchFamily="34" charset="0"/>
              </a:rPr>
              <a:t>img</a:t>
            </a:r>
            <a:r>
              <a:rPr lang="fr-FR" sz="1400" b="1" i="0" u="none" strike="noStrike" dirty="0">
                <a:solidFill>
                  <a:srgbClr val="000000"/>
                </a:solidFill>
                <a:effectLst/>
                <a:latin typeface="Calibri" panose="020F0502020204030204" pitchFamily="34" charset="0"/>
              </a:rPr>
              <a:t> /&gt;</a:t>
            </a:r>
            <a:r>
              <a:rPr lang="fr-FR" sz="1400" b="0" i="0" u="none" strike="noStrike" dirty="0">
                <a:solidFill>
                  <a:srgbClr val="000000"/>
                </a:solidFill>
                <a:effectLst/>
                <a:latin typeface="Calibri" panose="020F0502020204030204" pitchFamily="34" charset="0"/>
              </a:rPr>
              <a:t> doit souvent être à l’intérieur d’une balise de type bloc, soit à l’intérieur de la balise </a:t>
            </a:r>
            <a:r>
              <a:rPr lang="fr-FR" sz="1400" b="1" i="0" u="none" strike="noStrike" dirty="0">
                <a:solidFill>
                  <a:srgbClr val="000000"/>
                </a:solidFill>
                <a:effectLst/>
                <a:latin typeface="Calibri" panose="020F0502020204030204" pitchFamily="34" charset="0"/>
              </a:rPr>
              <a:t>&lt;p&gt;&lt;/p&gt;</a:t>
            </a:r>
            <a:r>
              <a:rPr lang="fr-FR" sz="1400" b="0" i="0" u="none" strike="noStrike" dirty="0">
                <a:solidFill>
                  <a:srgbClr val="000000"/>
                </a:solidFill>
                <a:effectLst/>
                <a:latin typeface="Calibri" panose="020F0502020204030204" pitchFamily="34" charset="0"/>
              </a:rPr>
              <a:t> soit à l’intérieur de la balise </a:t>
            </a:r>
            <a:r>
              <a:rPr lang="fr-FR" sz="1400" b="1" i="0" u="none" strike="noStrike" dirty="0">
                <a:solidFill>
                  <a:srgbClr val="000000"/>
                </a:solidFill>
                <a:effectLst/>
                <a:latin typeface="Calibri" panose="020F0502020204030204" pitchFamily="34" charset="0"/>
              </a:rPr>
              <a:t>&lt;figure&gt;&lt;/figure&gt; </a:t>
            </a:r>
            <a:r>
              <a:rPr lang="fr-FR" sz="1400" i="0" u="none" strike="noStrike" dirty="0">
                <a:solidFill>
                  <a:srgbClr val="000000"/>
                </a:solidFill>
                <a:effectLst/>
                <a:latin typeface="Calibri" panose="020F0502020204030204" pitchFamily="34" charset="0"/>
              </a:rPr>
              <a:t>(</a:t>
            </a:r>
            <a:r>
              <a:rPr lang="fr-CA" sz="1400" i="0" u="none" strike="noStrike" dirty="0">
                <a:solidFill>
                  <a:srgbClr val="000000"/>
                </a:solidFill>
                <a:effectLst/>
                <a:latin typeface="Calibri" panose="020F0502020204030204" pitchFamily="34" charset="0"/>
              </a:rPr>
              <a:t>contenu autonome, éventuellement accompagné d'une légende facultative, qui est spécifiée à l'aide de l'élément </a:t>
            </a:r>
            <a:r>
              <a:rPr lang="fr-CA" sz="1400" b="1" i="0" u="none" strike="noStrike" dirty="0">
                <a:solidFill>
                  <a:srgbClr val="000000"/>
                </a:solidFill>
                <a:effectLst/>
                <a:latin typeface="Calibri" panose="020F0502020204030204" pitchFamily="34" charset="0"/>
              </a:rPr>
              <a:t>&lt;</a:t>
            </a:r>
            <a:r>
              <a:rPr lang="fr-CA" sz="1400" b="1" i="0" u="none" strike="noStrike" dirty="0" err="1">
                <a:solidFill>
                  <a:srgbClr val="000000"/>
                </a:solidFill>
                <a:effectLst/>
                <a:latin typeface="Calibri" panose="020F0502020204030204" pitchFamily="34" charset="0"/>
              </a:rPr>
              <a:t>figcaption</a:t>
            </a:r>
            <a:r>
              <a:rPr lang="fr-CA" sz="1400" b="1" i="0" u="none" strike="noStrike" dirty="0">
                <a:solidFill>
                  <a:srgbClr val="000000"/>
                </a:solidFill>
                <a:effectLst/>
                <a:latin typeface="Calibri" panose="020F0502020204030204" pitchFamily="34" charset="0"/>
              </a:rPr>
              <a:t>&gt;</a:t>
            </a:r>
            <a:r>
              <a:rPr lang="fr-CA" sz="1400" i="0" u="none" strike="noStrike" dirty="0">
                <a:solidFill>
                  <a:srgbClr val="000000"/>
                </a:solidFill>
                <a:effectLst/>
                <a:latin typeface="Calibri" panose="020F0502020204030204" pitchFamily="34" charset="0"/>
              </a:rPr>
              <a:t>.)</a:t>
            </a:r>
            <a:endParaRPr lang="fr-FR" sz="1400" strike="noStrike" spc="-1" dirty="0">
              <a:solidFill>
                <a:srgbClr val="000000"/>
              </a:solidFill>
              <a:latin typeface="Arial"/>
            </a:endParaRPr>
          </a:p>
          <a:p>
            <a:pPr>
              <a:lnSpc>
                <a:spcPct val="115000"/>
              </a:lnSpc>
              <a:spcAft>
                <a:spcPts val="1001"/>
              </a:spcAft>
              <a:tabLst>
                <a:tab pos="457200" algn="l"/>
              </a:tabLst>
            </a:pPr>
            <a:r>
              <a:rPr lang="fr-FR" sz="1800" b="0" strike="noStrike" spc="-1" dirty="0">
                <a:solidFill>
                  <a:srgbClr val="000000"/>
                </a:solidFill>
                <a:latin typeface="Calibri"/>
                <a:ea typeface="Times New Roman"/>
              </a:rPr>
              <a:t>Exemple</a:t>
            </a:r>
            <a:endParaRPr lang="fr-FR" sz="1800" b="0" strike="noStrike" spc="-1" dirty="0">
              <a:solidFill>
                <a:srgbClr val="000000"/>
              </a:solidFill>
              <a:latin typeface="Arial"/>
            </a:endParaRPr>
          </a:p>
          <a:p>
            <a:pPr>
              <a:lnSpc>
                <a:spcPts val="1100"/>
              </a:lnSpc>
              <a:spcAft>
                <a:spcPts val="1001"/>
              </a:spcAft>
              <a:tabLst>
                <a:tab pos="457200" algn="l"/>
              </a:tabLst>
            </a:pPr>
            <a:r>
              <a:rPr lang="fr-FR" sz="1600" b="0" strike="noStrike" spc="-1" dirty="0">
                <a:solidFill>
                  <a:srgbClr val="383A42"/>
                </a:solidFill>
                <a:latin typeface="Calibri"/>
                <a:ea typeface="Times New Roman"/>
              </a:rPr>
              <a:t>&lt;</a:t>
            </a:r>
            <a:r>
              <a:rPr lang="fr-FR" sz="1600" b="0" strike="noStrike" spc="-1" dirty="0" err="1">
                <a:solidFill>
                  <a:srgbClr val="E45649"/>
                </a:solidFill>
                <a:latin typeface="Calibri"/>
                <a:ea typeface="Times New Roman"/>
              </a:rPr>
              <a:t>img</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src</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"images/voiture.jpg"</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alt</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"Ma belle voiture"</a:t>
            </a:r>
            <a:r>
              <a:rPr lang="fr-FR" sz="1600" b="0" strike="noStrike" spc="-1" dirty="0">
                <a:solidFill>
                  <a:srgbClr val="383A42"/>
                </a:solidFill>
                <a:latin typeface="Calibri"/>
                <a:ea typeface="Times New Roman"/>
              </a:rPr>
              <a:t> /&gt;</a:t>
            </a:r>
            <a:endParaRPr lang="fr-FR" sz="1600" spc="-1" dirty="0">
              <a:solidFill>
                <a:srgbClr val="383A42"/>
              </a:solidFill>
              <a:latin typeface="Calibri"/>
            </a:endParaRPr>
          </a:p>
          <a:p>
            <a:pPr>
              <a:lnSpc>
                <a:spcPct val="115000"/>
              </a:lnSpc>
              <a:spcBef>
                <a:spcPts val="1199"/>
              </a:spcBef>
              <a:spcAft>
                <a:spcPts val="1001"/>
              </a:spcAft>
            </a:pPr>
            <a:r>
              <a:rPr lang="fr-FR" sz="1600" b="0" strike="noStrike" spc="-1" dirty="0">
                <a:solidFill>
                  <a:srgbClr val="000000"/>
                </a:solidFill>
                <a:latin typeface="Calibri"/>
                <a:ea typeface="Times New Roman"/>
              </a:rPr>
              <a:t>Taille de l'image - Largeur et hauteur :</a:t>
            </a:r>
            <a:endParaRPr lang="fr-FR" sz="1600" b="0" strike="noStrike" spc="-1" dirty="0">
              <a:solidFill>
                <a:srgbClr val="000000"/>
              </a:solidFill>
              <a:latin typeface="Arial"/>
            </a:endParaRPr>
          </a:p>
          <a:p>
            <a:pPr>
              <a:lnSpc>
                <a:spcPts val="1100"/>
              </a:lnSpc>
              <a:spcAft>
                <a:spcPts val="1001"/>
              </a:spcAft>
            </a:pPr>
            <a:r>
              <a:rPr lang="fr-FR" sz="1600" b="0" strike="noStrike" spc="-1" dirty="0">
                <a:solidFill>
                  <a:srgbClr val="383A42"/>
                </a:solidFill>
                <a:latin typeface="Calibri"/>
                <a:ea typeface="Times New Roman"/>
              </a:rPr>
              <a:t>&lt;</a:t>
            </a:r>
            <a:r>
              <a:rPr lang="fr-FR" sz="1600" b="0" strike="noStrike" spc="-1" dirty="0" err="1">
                <a:solidFill>
                  <a:srgbClr val="E45649"/>
                </a:solidFill>
                <a:latin typeface="Calibri"/>
                <a:ea typeface="Times New Roman"/>
              </a:rPr>
              <a:t>img</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src</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"images/img_girl.jpg"</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alt</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"Girl in a jacket"</a:t>
            </a:r>
            <a:r>
              <a:rPr lang="fr-FR" sz="1600" b="0" strike="noStrike" spc="-1" dirty="0">
                <a:solidFill>
                  <a:srgbClr val="383A42"/>
                </a:solidFill>
                <a:latin typeface="Calibri"/>
                <a:ea typeface="Times New Roman"/>
              </a:rPr>
              <a:t> </a:t>
            </a:r>
            <a:r>
              <a:rPr lang="fr-FR" sz="1600" b="1" strike="noStrike" spc="-1" dirty="0" err="1">
                <a:solidFill>
                  <a:srgbClr val="986801"/>
                </a:solidFill>
                <a:latin typeface="Calibri"/>
                <a:ea typeface="Times New Roman"/>
              </a:rPr>
              <a:t>width</a:t>
            </a:r>
            <a:r>
              <a:rPr lang="fr-FR" sz="1600" b="1" strike="noStrike" spc="-1" dirty="0">
                <a:solidFill>
                  <a:srgbClr val="383A42"/>
                </a:solidFill>
                <a:latin typeface="Calibri"/>
                <a:ea typeface="Times New Roman"/>
              </a:rPr>
              <a:t>=</a:t>
            </a:r>
            <a:r>
              <a:rPr lang="fr-FR" sz="1600" b="1" strike="noStrike" spc="-1" dirty="0">
                <a:solidFill>
                  <a:srgbClr val="50A14F"/>
                </a:solidFill>
                <a:latin typeface="Calibri"/>
                <a:ea typeface="Times New Roman"/>
              </a:rPr>
              <a:t>"500"</a:t>
            </a:r>
            <a:r>
              <a:rPr lang="fr-FR" sz="1600" b="1" strike="noStrike" spc="-1" dirty="0">
                <a:solidFill>
                  <a:srgbClr val="383A42"/>
                </a:solidFill>
                <a:latin typeface="Calibri"/>
                <a:ea typeface="Times New Roman"/>
              </a:rPr>
              <a:t> </a:t>
            </a:r>
            <a:r>
              <a:rPr lang="fr-FR" sz="1600" b="1" strike="noStrike" spc="-1" dirty="0" err="1">
                <a:solidFill>
                  <a:srgbClr val="986801"/>
                </a:solidFill>
                <a:latin typeface="Calibri"/>
                <a:ea typeface="Times New Roman"/>
              </a:rPr>
              <a:t>height</a:t>
            </a:r>
            <a:r>
              <a:rPr lang="fr-FR" sz="1600" b="1" strike="noStrike" spc="-1" dirty="0">
                <a:solidFill>
                  <a:srgbClr val="383A42"/>
                </a:solidFill>
                <a:latin typeface="Calibri"/>
                <a:ea typeface="Times New Roman"/>
              </a:rPr>
              <a:t>=</a:t>
            </a:r>
            <a:r>
              <a:rPr lang="fr-FR" sz="1600" b="1" strike="noStrike" spc="-1" dirty="0">
                <a:solidFill>
                  <a:srgbClr val="50A14F"/>
                </a:solidFill>
                <a:latin typeface="Calibri"/>
                <a:ea typeface="Times New Roman"/>
              </a:rPr>
              <a:t>"600"  </a:t>
            </a:r>
            <a:r>
              <a:rPr lang="fr-FR" sz="1600" b="1" strike="noStrike" spc="-1" dirty="0">
                <a:solidFill>
                  <a:schemeClr val="tx2"/>
                </a:solidFill>
                <a:latin typeface="Calibri"/>
                <a:ea typeface="Times New Roman"/>
              </a:rPr>
              <a:t>/</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ts val="1100"/>
              </a:lnSpc>
              <a:spcAft>
                <a:spcPts val="1001"/>
              </a:spcAft>
              <a:tabLst>
                <a:tab pos="457200" algn="l"/>
              </a:tabLst>
            </a:pPr>
            <a:endParaRPr lang="fr-FR" sz="16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Connecteur droit 12"/>
          <p:cNvCxnSpPr/>
          <p:nvPr/>
        </p:nvCxnSpPr>
        <p:spPr>
          <a:xfrm>
            <a:off x="240840" y="6459480"/>
            <a:ext cx="360" cy="398880"/>
          </a:xfrm>
          <a:prstGeom prst="straightConnector1">
            <a:avLst/>
          </a:prstGeom>
          <a:ln w="139700">
            <a:solidFill>
              <a:srgbClr val="ED7D31"/>
            </a:solidFill>
          </a:ln>
        </p:spPr>
      </p:cxnSp>
      <p:grpSp>
        <p:nvGrpSpPr>
          <p:cNvPr id="123" name="Groupe 12"/>
          <p:cNvGrpSpPr/>
          <p:nvPr/>
        </p:nvGrpSpPr>
        <p:grpSpPr>
          <a:xfrm>
            <a:off x="9233640" y="-30600"/>
            <a:ext cx="2958120" cy="564840"/>
            <a:chOff x="9233640" y="-30600"/>
            <a:chExt cx="2958120" cy="564840"/>
          </a:xfrm>
        </p:grpSpPr>
        <p:sp>
          <p:nvSpPr>
            <p:cNvPr id="12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2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26" name="Graphique 218"/>
          <p:cNvPicPr/>
          <p:nvPr/>
        </p:nvPicPr>
        <p:blipFill>
          <a:blip r:embed="rId2"/>
          <a:stretch/>
        </p:blipFill>
        <p:spPr>
          <a:xfrm>
            <a:off x="240840" y="193320"/>
            <a:ext cx="1424520" cy="311400"/>
          </a:xfrm>
          <a:prstGeom prst="rect">
            <a:avLst/>
          </a:prstGeom>
          <a:ln w="0">
            <a:noFill/>
          </a:ln>
        </p:spPr>
      </p:pic>
      <p:sp>
        <p:nvSpPr>
          <p:cNvPr id="12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a:t>
            </a:r>
            <a:endParaRPr lang="fr-FR" sz="1800" b="0" strike="noStrike" spc="-1">
              <a:solidFill>
                <a:srgbClr val="000000"/>
              </a:solidFill>
              <a:latin typeface="Arial"/>
            </a:endParaRPr>
          </a:p>
        </p:txBody>
      </p:sp>
      <p:cxnSp>
        <p:nvCxnSpPr>
          <p:cNvPr id="128" name="Connecteur droit 12"/>
          <p:cNvCxnSpPr/>
          <p:nvPr/>
        </p:nvCxnSpPr>
        <p:spPr>
          <a:xfrm>
            <a:off x="10526040" y="70920"/>
            <a:ext cx="1416600" cy="360"/>
          </a:xfrm>
          <a:prstGeom prst="straightConnector1">
            <a:avLst/>
          </a:prstGeom>
          <a:ln w="57150">
            <a:solidFill>
              <a:srgbClr val="ED7D31"/>
            </a:solidFill>
          </a:ln>
        </p:spPr>
      </p:cxnSp>
      <p:sp>
        <p:nvSpPr>
          <p:cNvPr id="129" name="PlaceHolder 1"/>
          <p:cNvSpPr>
            <a:spLocks noGrp="1"/>
          </p:cNvSpPr>
          <p:nvPr>
            <p:ph type="sldNum" idx="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a:t>
            </a:r>
            <a:endParaRPr lang="fr-FR" sz="1000" b="0" strike="noStrike" spc="-1">
              <a:solidFill>
                <a:srgbClr val="000000"/>
              </a:solidFill>
              <a:latin typeface="Times New Roman"/>
            </a:endParaRPr>
          </a:p>
        </p:txBody>
      </p:sp>
      <p:sp>
        <p:nvSpPr>
          <p:cNvPr id="130" name="TextBox 1"/>
          <p:cNvSpPr/>
          <p:nvPr/>
        </p:nvSpPr>
        <p:spPr>
          <a:xfrm>
            <a:off x="4020480" y="2085480"/>
            <a:ext cx="4130640" cy="219547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spcBef>
                <a:spcPts val="1199"/>
              </a:spcBef>
              <a:spcAft>
                <a:spcPts val="201"/>
              </a:spcAft>
            </a:pPr>
            <a:r>
              <a:rPr lang="fr-FR" sz="1800" b="0" u="sng" strike="noStrike" spc="-1" dirty="0">
                <a:solidFill>
                  <a:srgbClr val="000000"/>
                </a:solidFill>
                <a:uFillTx/>
                <a:latin typeface="Calibri"/>
                <a:ea typeface="Calibri"/>
              </a:rPr>
              <a:t>Sommaire</a:t>
            </a:r>
            <a:r>
              <a:rPr lang="fr-FR" sz="1800" b="0" strike="noStrike" spc="-1" dirty="0">
                <a:solidFill>
                  <a:srgbClr val="000000"/>
                </a:solidFill>
                <a:latin typeface="Calibri"/>
                <a:ea typeface="Calibri"/>
              </a:rPr>
              <a:t> :</a:t>
            </a:r>
            <a:endParaRPr lang="fr-FR" sz="1800" b="0" strike="noStrike" spc="-1" dirty="0">
              <a:solidFill>
                <a:srgbClr val="000000"/>
              </a:solidFill>
              <a:latin typeface="Arial"/>
            </a:endParaRPr>
          </a:p>
          <a:p>
            <a:pPr marL="285840" indent="-285840">
              <a:lnSpc>
                <a:spcPct val="100000"/>
              </a:lnSpc>
              <a:spcBef>
                <a:spcPts val="1199"/>
              </a:spcBef>
              <a:spcAft>
                <a:spcPts val="201"/>
              </a:spcAft>
              <a:buClr>
                <a:srgbClr val="000000"/>
              </a:buClr>
              <a:buFont typeface="Arial"/>
              <a:buChar char="•"/>
            </a:pPr>
            <a:r>
              <a:rPr lang="fr-FR" sz="1800" b="0" strike="noStrike" spc="-1" dirty="0">
                <a:solidFill>
                  <a:srgbClr val="000000"/>
                </a:solidFill>
                <a:latin typeface="Calibri"/>
                <a:ea typeface="Calibri"/>
              </a:rPr>
              <a:t>Présentation du HTML</a:t>
            </a:r>
            <a:endParaRPr lang="fr-FR" sz="1800" b="0" strike="noStrike" spc="-1" dirty="0">
              <a:solidFill>
                <a:srgbClr val="000000"/>
              </a:solidFill>
              <a:latin typeface="Arial"/>
            </a:endParaRPr>
          </a:p>
          <a:p>
            <a:pPr marL="285840" indent="-285840">
              <a:lnSpc>
                <a:spcPct val="100000"/>
              </a:lnSpc>
              <a:spcBef>
                <a:spcPts val="1199"/>
              </a:spcBef>
              <a:spcAft>
                <a:spcPts val="201"/>
              </a:spcAft>
              <a:buClr>
                <a:srgbClr val="000000"/>
              </a:buClr>
              <a:buFont typeface="Arial"/>
              <a:buChar char="•"/>
            </a:pPr>
            <a:r>
              <a:rPr lang="fr-FR" sz="1800" b="0" strike="noStrike" spc="-1" dirty="0">
                <a:solidFill>
                  <a:srgbClr val="000000"/>
                </a:solidFill>
                <a:latin typeface="Calibri"/>
                <a:ea typeface="Calibri"/>
              </a:rPr>
              <a:t>Premiers essais en HTML</a:t>
            </a:r>
            <a:endParaRPr lang="fr-FR" sz="1800" b="0" strike="noStrike" spc="-1" dirty="0">
              <a:solidFill>
                <a:srgbClr val="000000"/>
              </a:solidFill>
              <a:latin typeface="Arial"/>
            </a:endParaRPr>
          </a:p>
          <a:p>
            <a:pPr marL="285840" indent="-285840">
              <a:lnSpc>
                <a:spcPct val="100000"/>
              </a:lnSpc>
              <a:spcBef>
                <a:spcPts val="1199"/>
              </a:spcBef>
              <a:spcAft>
                <a:spcPts val="201"/>
              </a:spcAft>
              <a:buClr>
                <a:srgbClr val="000000"/>
              </a:buClr>
              <a:buFont typeface="Arial"/>
              <a:buChar char="•"/>
            </a:pPr>
            <a:r>
              <a:rPr lang="fr-FR" sz="1800" b="0" strike="noStrike" spc="-1" dirty="0">
                <a:solidFill>
                  <a:srgbClr val="000000"/>
                </a:solidFill>
                <a:latin typeface="Calibri"/>
                <a:ea typeface="Calibri"/>
              </a:rPr>
              <a:t>La structure d’une page HTML</a:t>
            </a:r>
            <a:endParaRPr lang="fr-FR" sz="1800" b="0" strike="noStrike" spc="-1" dirty="0">
              <a:solidFill>
                <a:srgbClr val="000000"/>
              </a:solidFill>
              <a:latin typeface="Arial"/>
            </a:endParaRPr>
          </a:p>
          <a:p>
            <a:pPr marL="285840" indent="-285840">
              <a:lnSpc>
                <a:spcPct val="100000"/>
              </a:lnSpc>
              <a:spcBef>
                <a:spcPts val="1199"/>
              </a:spcBef>
              <a:spcAft>
                <a:spcPts val="201"/>
              </a:spcAft>
              <a:buClr>
                <a:srgbClr val="000000"/>
              </a:buClr>
              <a:buFont typeface="Arial"/>
              <a:buChar char="•"/>
            </a:pPr>
            <a:r>
              <a:rPr lang="fr-FR" sz="1800" b="0" strike="noStrike" spc="-1" dirty="0">
                <a:solidFill>
                  <a:srgbClr val="000000"/>
                </a:solidFill>
                <a:latin typeface="Calibri"/>
                <a:ea typeface="Calibri"/>
              </a:rPr>
              <a:t>Créer une structure en HTML</a:t>
            </a:r>
            <a:endParaRPr lang="fr-FR" sz="1800" b="0" strike="noStrike" spc="-1" dirty="0">
              <a:solidFill>
                <a:srgbClr val="000000"/>
              </a:solidFill>
              <a:latin typeface="Arial"/>
            </a:endParaRPr>
          </a:p>
        </p:txBody>
      </p:sp>
      <p:sp>
        <p:nvSpPr>
          <p:cNvPr id="131" name="TextBox 2"/>
          <p:cNvSpPr/>
          <p:nvPr/>
        </p:nvSpPr>
        <p:spPr>
          <a:xfrm>
            <a:off x="3348720" y="1213200"/>
            <a:ext cx="5483880" cy="365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fr-FR" sz="1800" b="0" strike="noStrike" spc="-1">
                <a:solidFill>
                  <a:srgbClr val="000000"/>
                </a:solidFill>
                <a:latin typeface="Calibri"/>
              </a:rPr>
              <a:t>Découverte du métier </a:t>
            </a:r>
            <a:r>
              <a:rPr lang="fr-FR" sz="1800" b="1" strike="noStrike" spc="-1">
                <a:solidFill>
                  <a:srgbClr val="000000"/>
                </a:solidFill>
                <a:latin typeface="Calibri"/>
              </a:rPr>
              <a:t>d’intégrateur web </a:t>
            </a:r>
            <a:r>
              <a:rPr lang="fr-FR" sz="1800" b="0" strike="noStrike" spc="-1">
                <a:solidFill>
                  <a:srgbClr val="000000"/>
                </a:solidFill>
                <a:latin typeface="Calibri"/>
              </a:rPr>
              <a:t>via la pratique</a:t>
            </a:r>
            <a:endParaRPr lang="fr-FR"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49" name="Espace réservé du contenu 2"/>
          <p:cNvSpPr/>
          <p:nvPr/>
        </p:nvSpPr>
        <p:spPr>
          <a:xfrm>
            <a:off x="1062720" y="2911844"/>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dirty="0">
                <a:solidFill>
                  <a:schemeClr val="accent1"/>
                </a:solidFill>
                <a:latin typeface="Calibri"/>
              </a:rPr>
              <a:t>LIENS ET IMAGES</a:t>
            </a:r>
            <a:endParaRPr lang="fr-FR" sz="1900" b="0" strike="noStrike" spc="-1" dirty="0">
              <a:solidFill>
                <a:srgbClr val="000000"/>
              </a:solidFill>
              <a:latin typeface="Arial"/>
            </a:endParaRPr>
          </a:p>
        </p:txBody>
      </p:sp>
      <p:sp>
        <p:nvSpPr>
          <p:cNvPr id="450" name="ZoneTexte 7"/>
          <p:cNvSpPr/>
          <p:nvPr/>
        </p:nvSpPr>
        <p:spPr>
          <a:xfrm>
            <a:off x="1365120" y="3432404"/>
            <a:ext cx="9453240" cy="1077218"/>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600" b="0" strike="noStrike" spc="-1" dirty="0">
                <a:solidFill>
                  <a:srgbClr val="000000"/>
                </a:solidFill>
                <a:latin typeface="Calibri"/>
                <a:ea typeface="Calibri"/>
              </a:rPr>
              <a:t>Pour </a:t>
            </a:r>
            <a:r>
              <a:rPr lang="en-US" sz="1600" b="0" strike="noStrike" spc="-1" dirty="0" err="1">
                <a:solidFill>
                  <a:srgbClr val="000000"/>
                </a:solidFill>
                <a:latin typeface="Calibri"/>
                <a:ea typeface="Calibri"/>
              </a:rPr>
              <a:t>utiliser</a:t>
            </a:r>
            <a:r>
              <a:rPr lang="en-US" sz="1600" b="0" strike="noStrike" spc="-1" dirty="0">
                <a:solidFill>
                  <a:srgbClr val="000000"/>
                </a:solidFill>
                <a:latin typeface="Calibri"/>
                <a:ea typeface="Calibri"/>
              </a:rPr>
              <a:t> </a:t>
            </a:r>
            <a:r>
              <a:rPr lang="en-US" sz="1600" b="0" strike="noStrike" spc="-1" dirty="0" err="1">
                <a:solidFill>
                  <a:srgbClr val="000000"/>
                </a:solidFill>
                <a:latin typeface="Calibri"/>
                <a:ea typeface="Calibri"/>
              </a:rPr>
              <a:t>une</a:t>
            </a:r>
            <a:r>
              <a:rPr lang="en-US" sz="1600" b="0" strike="noStrike" spc="-1" dirty="0">
                <a:solidFill>
                  <a:srgbClr val="000000"/>
                </a:solidFill>
                <a:latin typeface="Calibri"/>
                <a:ea typeface="Calibri"/>
              </a:rPr>
              <a:t> image </a:t>
            </a:r>
            <a:r>
              <a:rPr lang="en-US" sz="1600" b="0" strike="noStrike" spc="-1" dirty="0" err="1">
                <a:solidFill>
                  <a:srgbClr val="000000"/>
                </a:solidFill>
                <a:latin typeface="Calibri"/>
                <a:ea typeface="Calibri"/>
              </a:rPr>
              <a:t>comme</a:t>
            </a:r>
            <a:r>
              <a:rPr lang="en-US" sz="1600" b="0" strike="noStrike" spc="-1" dirty="0">
                <a:solidFill>
                  <a:srgbClr val="000000"/>
                </a:solidFill>
                <a:latin typeface="Calibri"/>
                <a:ea typeface="Calibri"/>
              </a:rPr>
              <a:t> lien, il </a:t>
            </a:r>
            <a:r>
              <a:rPr lang="en-US" sz="1600" b="0" strike="noStrike" spc="-1" dirty="0" err="1">
                <a:solidFill>
                  <a:srgbClr val="000000"/>
                </a:solidFill>
                <a:latin typeface="Calibri"/>
                <a:ea typeface="Calibri"/>
              </a:rPr>
              <a:t>suffit</a:t>
            </a:r>
            <a:r>
              <a:rPr lang="en-US" sz="1600" b="0" strike="noStrike" spc="-1" dirty="0">
                <a:solidFill>
                  <a:srgbClr val="000000"/>
                </a:solidFill>
                <a:latin typeface="Calibri"/>
                <a:ea typeface="Calibri"/>
              </a:rPr>
              <a:t> de </a:t>
            </a:r>
            <a:r>
              <a:rPr lang="en-US" sz="1600" b="0" strike="noStrike" spc="-1" dirty="0" err="1">
                <a:solidFill>
                  <a:srgbClr val="000000"/>
                </a:solidFill>
                <a:latin typeface="Calibri"/>
                <a:ea typeface="Calibri"/>
              </a:rPr>
              <a:t>mettre</a:t>
            </a:r>
            <a:r>
              <a:rPr lang="en-US" sz="1600" b="0" strike="noStrike" spc="-1" dirty="0">
                <a:solidFill>
                  <a:srgbClr val="000000"/>
                </a:solidFill>
                <a:latin typeface="Calibri"/>
                <a:ea typeface="Calibri"/>
              </a:rPr>
              <a:t> la </a:t>
            </a:r>
            <a:r>
              <a:rPr lang="en-US" sz="1600" b="0" strike="noStrike" spc="-1" dirty="0" err="1">
                <a:solidFill>
                  <a:srgbClr val="000000"/>
                </a:solidFill>
                <a:latin typeface="Calibri"/>
                <a:ea typeface="Calibri"/>
              </a:rPr>
              <a:t>balise</a:t>
            </a:r>
            <a:r>
              <a:rPr lang="en-US" sz="1600" b="0" strike="noStrike" spc="-1" dirty="0">
                <a:solidFill>
                  <a:srgbClr val="000000"/>
                </a:solidFill>
                <a:latin typeface="Calibri"/>
                <a:ea typeface="Calibri"/>
              </a:rPr>
              <a:t> </a:t>
            </a:r>
            <a:r>
              <a:rPr lang="en-US" sz="1600" b="1" strike="noStrike" spc="-1" dirty="0">
                <a:solidFill>
                  <a:srgbClr val="000000"/>
                </a:solidFill>
                <a:latin typeface="Calibri"/>
                <a:ea typeface="Calibri"/>
              </a:rPr>
              <a:t>&lt;</a:t>
            </a:r>
            <a:r>
              <a:rPr lang="en-US" sz="1600" b="1" strike="noStrike" spc="-1" dirty="0" err="1">
                <a:solidFill>
                  <a:srgbClr val="E45649"/>
                </a:solidFill>
                <a:latin typeface="Calibri"/>
                <a:ea typeface="Calibri"/>
              </a:rPr>
              <a:t>img</a:t>
            </a:r>
            <a:r>
              <a:rPr lang="en-US" sz="1600" b="1" strike="noStrike" spc="-1" dirty="0">
                <a:solidFill>
                  <a:srgbClr val="000000"/>
                </a:solidFill>
                <a:latin typeface="Calibri"/>
                <a:ea typeface="Calibri"/>
              </a:rPr>
              <a:t>&gt;</a:t>
            </a:r>
            <a:r>
              <a:rPr lang="en-US" sz="1600" b="0" strike="noStrike" spc="-1" dirty="0">
                <a:solidFill>
                  <a:srgbClr val="000000"/>
                </a:solidFill>
                <a:latin typeface="Calibri"/>
                <a:ea typeface="Calibri"/>
              </a:rPr>
              <a:t> à </a:t>
            </a:r>
            <a:r>
              <a:rPr lang="en-US" sz="1600" b="0" strike="noStrike" spc="-1" dirty="0" err="1">
                <a:solidFill>
                  <a:srgbClr val="000000"/>
                </a:solidFill>
                <a:latin typeface="Calibri"/>
                <a:ea typeface="Calibri"/>
              </a:rPr>
              <a:t>l'intérieur</a:t>
            </a:r>
            <a:r>
              <a:rPr lang="en-US" sz="1600" b="0" strike="noStrike" spc="-1" dirty="0">
                <a:solidFill>
                  <a:srgbClr val="000000"/>
                </a:solidFill>
                <a:latin typeface="Calibri"/>
                <a:ea typeface="Calibri"/>
              </a:rPr>
              <a:t> de la </a:t>
            </a:r>
            <a:r>
              <a:rPr lang="en-US" sz="1600" b="0" strike="noStrike" spc="-1" dirty="0" err="1">
                <a:solidFill>
                  <a:srgbClr val="000000"/>
                </a:solidFill>
                <a:latin typeface="Calibri"/>
                <a:ea typeface="Calibri"/>
              </a:rPr>
              <a:t>balise</a:t>
            </a:r>
            <a:r>
              <a:rPr lang="en-US" sz="1600" b="0" strike="noStrike" spc="-1" dirty="0">
                <a:solidFill>
                  <a:srgbClr val="000000"/>
                </a:solidFill>
                <a:latin typeface="Calibri"/>
                <a:ea typeface="Calibri"/>
              </a:rPr>
              <a:t> </a:t>
            </a:r>
            <a:r>
              <a:rPr lang="en-US" sz="1600" b="1" strike="noStrike" spc="-1" dirty="0">
                <a:solidFill>
                  <a:srgbClr val="000000"/>
                </a:solidFill>
                <a:latin typeface="Calibri"/>
                <a:ea typeface="Calibri"/>
              </a:rPr>
              <a:t>&lt;</a:t>
            </a:r>
            <a:r>
              <a:rPr lang="en-US" sz="1600" b="1" strike="noStrike" spc="-1" dirty="0">
                <a:solidFill>
                  <a:srgbClr val="E45649"/>
                </a:solidFill>
                <a:latin typeface="Calibri"/>
                <a:ea typeface="Calibri"/>
              </a:rPr>
              <a:t>a</a:t>
            </a:r>
            <a:r>
              <a:rPr lang="en-US" sz="1600" b="1" strike="noStrike" spc="-1" dirty="0">
                <a:solidFill>
                  <a:srgbClr val="000000"/>
                </a:solidFill>
                <a:latin typeface="Calibri"/>
                <a:ea typeface="Calibri"/>
              </a:rPr>
              <a:t>&gt;</a:t>
            </a:r>
            <a:r>
              <a:rPr lang="en-US" sz="1600" b="0" strike="noStrike" spc="-1" dirty="0">
                <a:solidFill>
                  <a:srgbClr val="000000"/>
                </a:solidFill>
                <a:latin typeface="Calibri"/>
                <a:ea typeface="Calibri"/>
              </a:rPr>
              <a:t> </a:t>
            </a:r>
            <a:r>
              <a:rPr lang="en-US" sz="1600" b="0" strike="noStrike" spc="-1" dirty="0" err="1">
                <a:solidFill>
                  <a:srgbClr val="000000"/>
                </a:solidFill>
                <a:latin typeface="Calibri"/>
                <a:ea typeface="Calibri"/>
              </a:rPr>
              <a:t>comme</a:t>
            </a:r>
            <a:r>
              <a:rPr lang="en-US" sz="1600" b="0" strike="noStrike" spc="-1" dirty="0">
                <a:solidFill>
                  <a:srgbClr val="000000"/>
                </a:solidFill>
                <a:latin typeface="Calibri"/>
                <a:ea typeface="Calibri"/>
              </a:rPr>
              <a:t> </a:t>
            </a:r>
            <a:r>
              <a:rPr lang="en-US" sz="1600" b="0" strike="noStrike" spc="-1" dirty="0" err="1">
                <a:solidFill>
                  <a:srgbClr val="000000"/>
                </a:solidFill>
                <a:latin typeface="Calibri"/>
                <a:ea typeface="Calibri"/>
              </a:rPr>
              <a:t>ceci</a:t>
            </a:r>
            <a:r>
              <a:rPr lang="en-US" sz="1600" b="0" strike="noStrike" spc="-1" dirty="0">
                <a:solidFill>
                  <a:srgbClr val="000000"/>
                </a:solidFill>
                <a:latin typeface="Calibri"/>
                <a:ea typeface="Calibri"/>
              </a:rPr>
              <a:t> :</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 </a:t>
            </a:r>
            <a:r>
              <a:rPr lang="en-US" sz="1600" b="0" strike="noStrike" spc="-1" dirty="0" err="1">
                <a:solidFill>
                  <a:srgbClr val="986801"/>
                </a:solidFill>
                <a:latin typeface="Calibri"/>
                <a:ea typeface="Calibri"/>
              </a:rPr>
              <a:t>href</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"https://www.google.com"</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marL="457200">
              <a:lnSpc>
                <a:spcPct val="100000"/>
              </a:lnSpc>
            </a:pPr>
            <a:r>
              <a:rPr lang="en-US" sz="1600" b="0" strike="noStrike" spc="-1" dirty="0">
                <a:solidFill>
                  <a:srgbClr val="000000"/>
                </a:solidFill>
                <a:latin typeface="Calibri"/>
                <a:ea typeface="Calibri"/>
              </a:rPr>
              <a:t>&lt;</a:t>
            </a:r>
            <a:r>
              <a:rPr lang="en-US" sz="1600" b="0" strike="noStrike" spc="-1" dirty="0" err="1">
                <a:solidFill>
                  <a:srgbClr val="E45649"/>
                </a:solidFill>
                <a:latin typeface="Calibri"/>
                <a:ea typeface="Calibri"/>
              </a:rPr>
              <a:t>img</a:t>
            </a:r>
            <a:r>
              <a:rPr lang="en-US" sz="1600" b="0" strike="noStrike" spc="-1" dirty="0">
                <a:solidFill>
                  <a:srgbClr val="E45649"/>
                </a:solidFill>
                <a:latin typeface="Calibri"/>
                <a:ea typeface="Calibri"/>
              </a:rPr>
              <a:t> </a:t>
            </a:r>
            <a:r>
              <a:rPr lang="en-US" sz="1600" b="0" strike="noStrike" spc="-1" dirty="0" err="1">
                <a:solidFill>
                  <a:srgbClr val="986801"/>
                </a:solidFill>
                <a:latin typeface="Calibri"/>
                <a:ea typeface="Calibri"/>
              </a:rPr>
              <a:t>src</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"image/smiley.gif" </a:t>
            </a:r>
            <a:r>
              <a:rPr lang="en-US" sz="1600" b="0" strike="noStrike" spc="-1" dirty="0">
                <a:solidFill>
                  <a:srgbClr val="986801"/>
                </a:solidFill>
                <a:latin typeface="Calibri"/>
                <a:ea typeface="Calibri"/>
              </a:rPr>
              <a:t>alt</a:t>
            </a:r>
            <a:r>
              <a:rPr lang="en-US" sz="1600" b="0" strike="noStrike" spc="-1" dirty="0">
                <a:solidFill>
                  <a:srgbClr val="000000"/>
                </a:solidFill>
                <a:latin typeface="Calibri"/>
                <a:ea typeface="Calibri"/>
              </a:rPr>
              <a:t>=</a:t>
            </a:r>
            <a:r>
              <a:rPr lang="en-US" sz="1600" b="0" strike="noStrike" spc="-1" dirty="0">
                <a:solidFill>
                  <a:srgbClr val="50A14F"/>
                </a:solidFill>
                <a:latin typeface="Calibri"/>
                <a:ea typeface="Calibri"/>
              </a:rPr>
              <a:t>"lien </a:t>
            </a:r>
            <a:r>
              <a:rPr lang="en-US" sz="1600" b="0" strike="noStrike" spc="-1" dirty="0" err="1">
                <a:solidFill>
                  <a:srgbClr val="50A14F"/>
                </a:solidFill>
                <a:latin typeface="Calibri"/>
                <a:ea typeface="Calibri"/>
              </a:rPr>
              <a:t>vers</a:t>
            </a:r>
            <a:r>
              <a:rPr lang="en-US" sz="1600" b="0" strike="noStrike" spc="-1" dirty="0">
                <a:solidFill>
                  <a:srgbClr val="50A14F"/>
                </a:solidFill>
                <a:latin typeface="Calibri"/>
                <a:ea typeface="Calibri"/>
              </a:rPr>
              <a:t> google“ </a:t>
            </a:r>
            <a:r>
              <a:rPr lang="en-US" sz="1600" b="0" strike="noStrike" spc="-1" dirty="0">
                <a:latin typeface="Calibri"/>
                <a:ea typeface="Calibri"/>
              </a:rPr>
              <a:t>/</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a:p>
            <a:pPr>
              <a:lnSpc>
                <a:spcPct val="100000"/>
              </a:lnSpc>
            </a:pPr>
            <a:r>
              <a:rPr lang="en-US" sz="1600" b="0" strike="noStrike" spc="-1" dirty="0">
                <a:solidFill>
                  <a:srgbClr val="000000"/>
                </a:solidFill>
                <a:latin typeface="Calibri"/>
                <a:ea typeface="Calibri"/>
              </a:rPr>
              <a:t>&lt;/</a:t>
            </a:r>
            <a:r>
              <a:rPr lang="en-US" sz="1600" b="0" strike="noStrike" spc="-1" dirty="0">
                <a:solidFill>
                  <a:srgbClr val="E45649"/>
                </a:solidFill>
                <a:latin typeface="Calibri"/>
                <a:ea typeface="Calibri"/>
              </a:rPr>
              <a:t>a</a:t>
            </a:r>
            <a:r>
              <a:rPr lang="en-US" sz="1600" b="0" strike="noStrike" spc="-1" dirty="0">
                <a:solidFill>
                  <a:srgbClr val="000000"/>
                </a:solidFill>
                <a:latin typeface="Calibri"/>
                <a:ea typeface="Calibri"/>
              </a:rPr>
              <a:t>&gt;</a:t>
            </a:r>
            <a:endParaRPr lang="fr-FR" sz="1600" b="0" strike="noStrike" spc="-1" dirty="0">
              <a:solidFill>
                <a:srgbClr val="000000"/>
              </a:solidFill>
              <a:latin typeface="Arial"/>
            </a:endParaRPr>
          </a:p>
        </p:txBody>
      </p:sp>
    </p:spTree>
    <p:extLst>
      <p:ext uri="{BB962C8B-B14F-4D97-AF65-F5344CB8AC3E}">
        <p14:creationId xmlns:p14="http://schemas.microsoft.com/office/powerpoint/2010/main" val="288174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52" name="TextBox 17"/>
          <p:cNvSpPr/>
          <p:nvPr/>
        </p:nvSpPr>
        <p:spPr>
          <a:xfrm>
            <a:off x="3706740" y="1551393"/>
            <a:ext cx="4775400" cy="369332"/>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fr-FR" sz="1800" b="1" strike="noStrike" spc="-1" dirty="0">
                <a:solidFill>
                  <a:srgbClr val="000000"/>
                </a:solidFill>
                <a:latin typeface="Calibri"/>
              </a:rPr>
              <a:t>Exercice</a:t>
            </a:r>
            <a:r>
              <a:rPr lang="en-US" sz="1800" b="1" strike="noStrike" spc="-1" dirty="0">
                <a:solidFill>
                  <a:srgbClr val="000000"/>
                </a:solidFill>
                <a:latin typeface="Calibri"/>
              </a:rPr>
              <a:t> liens / images</a:t>
            </a:r>
            <a:endParaRPr lang="fr-FR" sz="1800" b="1" strike="noStrike" spc="-1" dirty="0">
              <a:solidFill>
                <a:srgbClr val="000000"/>
              </a:solidFill>
              <a:latin typeface="Arial"/>
            </a:endParaRPr>
          </a:p>
        </p:txBody>
      </p:sp>
      <p:sp>
        <p:nvSpPr>
          <p:cNvPr id="2" name="ZoneTexte 1">
            <a:extLst>
              <a:ext uri="{FF2B5EF4-FFF2-40B4-BE49-F238E27FC236}">
                <a16:creationId xmlns:a16="http://schemas.microsoft.com/office/drawing/2014/main" id="{83CE851E-E645-4332-ABE3-0A4072524F3B}"/>
              </a:ext>
            </a:extLst>
          </p:cNvPr>
          <p:cNvSpPr txBox="1"/>
          <p:nvPr/>
        </p:nvSpPr>
        <p:spPr>
          <a:xfrm>
            <a:off x="3214440" y="2209238"/>
            <a:ext cx="5760000" cy="42124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structure de base HTML, à la suite des éléments de l’exercice précédent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spc="-1" dirty="0">
                <a:solidFill>
                  <a:srgbClr val="000000"/>
                </a:solidFill>
                <a:latin typeface="Calibri" panose="020F0502020204030204" pitchFamily="34" charset="0"/>
                <a:cs typeface="Calibri" panose="020F0502020204030204" pitchFamily="34" charset="0"/>
              </a:rPr>
              <a:t>Ajoutez un titre de niveau 2 de votre choix</a:t>
            </a:r>
            <a:endParaRPr lang="fr-FR" sz="14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b="0" strike="noStrike" spc="-1" dirty="0">
                <a:solidFill>
                  <a:srgbClr val="000000"/>
                </a:solidFill>
                <a:latin typeface="Calibri" panose="020F0502020204030204" pitchFamily="34" charset="0"/>
                <a:cs typeface="Calibri" panose="020F0502020204030204" pitchFamily="34" charset="0"/>
              </a:rPr>
              <a:t>Ajoutez une nouvelle image de votre choix (pourquoi pas en rapport avec le nom de votre team), non cliquable, avec son texte alternatif et à l’intérieur de balise </a:t>
            </a:r>
            <a:r>
              <a:rPr lang="fr-FR" sz="1400" b="1" strike="noStrike" spc="-1" dirty="0">
                <a:solidFill>
                  <a:srgbClr val="000000"/>
                </a:solidFill>
                <a:latin typeface="Calibri" panose="020F0502020204030204" pitchFamily="34" charset="0"/>
                <a:cs typeface="Calibri" panose="020F0502020204030204" pitchFamily="34" charset="0"/>
              </a:rPr>
              <a:t>&lt;figure&gt;&lt;/figure&gt; </a:t>
            </a:r>
            <a:r>
              <a:rPr lang="fr-FR" sz="1400" b="0" strike="noStrike" spc="-1" dirty="0">
                <a:solidFill>
                  <a:srgbClr val="000000"/>
                </a:solidFill>
                <a:latin typeface="Calibri" panose="020F0502020204030204" pitchFamily="34" charset="0"/>
                <a:cs typeface="Calibri" panose="020F0502020204030204" pitchFamily="34" charset="0"/>
              </a:rPr>
              <a:t>accompagnée d’une légende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figcaption</a:t>
            </a:r>
            <a:r>
              <a:rPr lang="fr-FR" sz="1400" b="1" strike="noStrike" spc="-1" dirty="0">
                <a:solidFill>
                  <a:srgbClr val="000000"/>
                </a:solidFill>
                <a:latin typeface="Calibri" panose="020F0502020204030204" pitchFamily="34" charset="0"/>
                <a:cs typeface="Calibri" panose="020F0502020204030204" pitchFamily="34" charset="0"/>
              </a:rPr>
              <a:t>&gt;&lt;/</a:t>
            </a:r>
            <a:r>
              <a:rPr lang="fr-FR" sz="1400" b="1" strike="noStrike" spc="-1" dirty="0" err="1">
                <a:solidFill>
                  <a:srgbClr val="000000"/>
                </a:solidFill>
                <a:latin typeface="Calibri" panose="020F0502020204030204" pitchFamily="34" charset="0"/>
                <a:cs typeface="Calibri" panose="020F0502020204030204" pitchFamily="34" charset="0"/>
              </a:rPr>
              <a:t>figcaption</a:t>
            </a:r>
            <a:r>
              <a:rPr lang="fr-FR" sz="1400" b="1" strike="noStrike" spc="-1" dirty="0">
                <a:solidFill>
                  <a:srgbClr val="000000"/>
                </a:solidFill>
                <a:latin typeface="Calibri" panose="020F0502020204030204" pitchFamily="34" charset="0"/>
                <a:cs typeface="Calibri" panose="020F0502020204030204" pitchFamily="34" charset="0"/>
              </a:rPr>
              <a:t>&gt;</a:t>
            </a:r>
            <a:r>
              <a:rPr lang="fr-FR" sz="1400" b="0" strike="noStrike"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400" spc="-1" dirty="0">
                <a:solidFill>
                  <a:srgbClr val="000000"/>
                </a:solidFill>
                <a:latin typeface="Calibri" panose="020F0502020204030204" pitchFamily="34" charset="0"/>
                <a:cs typeface="Calibri" panose="020F0502020204030204" pitchFamily="34" charset="0"/>
              </a:rPr>
              <a:t>Donnez à cette dernière image une taille en hauteur (</a:t>
            </a:r>
            <a:r>
              <a:rPr lang="fr-FR" sz="1400" b="1" spc="-1" dirty="0" err="1">
                <a:solidFill>
                  <a:srgbClr val="000000"/>
                </a:solidFill>
                <a:latin typeface="Calibri" panose="020F0502020204030204" pitchFamily="34" charset="0"/>
                <a:cs typeface="Calibri" panose="020F0502020204030204" pitchFamily="34" charset="0"/>
              </a:rPr>
              <a:t>height</a:t>
            </a:r>
            <a:r>
              <a:rPr lang="fr-FR" sz="1400" spc="-1" dirty="0">
                <a:solidFill>
                  <a:srgbClr val="000000"/>
                </a:solidFill>
                <a:latin typeface="Calibri" panose="020F0502020204030204" pitchFamily="34" charset="0"/>
                <a:cs typeface="Calibri" panose="020F0502020204030204" pitchFamily="34" charset="0"/>
              </a:rPr>
              <a:t>) de 500.</a:t>
            </a:r>
          </a:p>
          <a:p>
            <a:pPr marL="800100" lvl="1" indent="-342900">
              <a:buClr>
                <a:srgbClr val="000000"/>
              </a:buClr>
              <a:buFont typeface="+mj-lt"/>
              <a:buAutoNum type="arabicPeriod"/>
            </a:pPr>
            <a:r>
              <a:rPr lang="fr-FR" sz="1400" spc="-1" dirty="0">
                <a:solidFill>
                  <a:srgbClr val="000000"/>
                </a:solidFill>
                <a:latin typeface="Calibri" panose="020F0502020204030204" pitchFamily="34" charset="0"/>
                <a:cs typeface="Calibri" panose="020F0502020204030204" pitchFamily="34" charset="0"/>
              </a:rPr>
              <a:t>Ajoutez un titre de niveau 3 intitulé : </a:t>
            </a:r>
            <a:r>
              <a:rPr lang="fr-CA" sz="1400" b="1" i="1" spc="-1" dirty="0">
                <a:solidFill>
                  <a:srgbClr val="000000"/>
                </a:solidFill>
                <a:latin typeface="Calibri" panose="020F0502020204030204" pitchFamily="34" charset="0"/>
                <a:cs typeface="Calibri" panose="020F0502020204030204" pitchFamily="34" charset="0"/>
              </a:rPr>
              <a:t>Visitez le site de la nurserie en cliquant sur l'image suivante :</a:t>
            </a:r>
            <a:endParaRPr lang="fr-FR" sz="1400" b="1" i="1"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b="0" strike="noStrike" spc="-1" dirty="0">
                <a:solidFill>
                  <a:srgbClr val="000000"/>
                </a:solidFill>
                <a:latin typeface="Calibri" panose="020F0502020204030204" pitchFamily="34" charset="0"/>
                <a:cs typeface="Calibri" panose="020F0502020204030204" pitchFamily="34" charset="0"/>
              </a:rPr>
              <a:t>Ajoutez une image comme lien absolu ouvrant dans un nouvel onglet vers l’adresse url suivante : </a:t>
            </a:r>
            <a:r>
              <a:rPr lang="fr-FR" sz="1400" b="0" strike="noStrike" spc="-1" dirty="0">
                <a:solidFill>
                  <a:srgbClr val="000000"/>
                </a:solidFill>
                <a:latin typeface="Calibri" panose="020F0502020204030204" pitchFamily="34" charset="0"/>
                <a:cs typeface="Calibri" panose="020F0502020204030204" pitchFamily="34" charset="0"/>
                <a:hlinkClick r:id="rId3"/>
              </a:rPr>
              <a:t>https://www.1formation-1job.com</a:t>
            </a:r>
            <a:r>
              <a:rPr lang="fr-FR" sz="1400" b="0" strike="noStrike" spc="-1" dirty="0">
                <a:solidFill>
                  <a:srgbClr val="000000"/>
                </a:solidFill>
                <a:latin typeface="Calibri" panose="020F0502020204030204" pitchFamily="34" charset="0"/>
                <a:cs typeface="Calibri" panose="020F0502020204030204" pitchFamily="34" charset="0"/>
              </a:rPr>
              <a:t> , cette image cliquable doit également être à l’intérieur d’une balise </a:t>
            </a:r>
            <a:r>
              <a:rPr lang="fr-FR" sz="1400" b="1" strike="noStrike" spc="-1" dirty="0">
                <a:solidFill>
                  <a:srgbClr val="000000"/>
                </a:solidFill>
                <a:latin typeface="Calibri" panose="020F0502020204030204" pitchFamily="34" charset="0"/>
                <a:cs typeface="Calibri" panose="020F0502020204030204" pitchFamily="34" charset="0"/>
              </a:rPr>
              <a:t>&lt;figure&gt;&lt;/figure&gt; </a:t>
            </a:r>
            <a:r>
              <a:rPr lang="fr-FR" sz="1400" strike="noStrike" spc="-1" dirty="0">
                <a:solidFill>
                  <a:srgbClr val="000000"/>
                </a:solidFill>
                <a:latin typeface="Calibri" panose="020F0502020204030204" pitchFamily="34" charset="0"/>
                <a:cs typeface="Calibri" panose="020F0502020204030204" pitchFamily="34" charset="0"/>
              </a:rPr>
              <a:t>mais sans légende</a:t>
            </a:r>
          </a:p>
        </p:txBody>
      </p:sp>
    </p:spTree>
    <p:extLst>
      <p:ext uri="{BB962C8B-B14F-4D97-AF65-F5344CB8AC3E}">
        <p14:creationId xmlns:p14="http://schemas.microsoft.com/office/powerpoint/2010/main" val="3825956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3" name="Connecteur droit 12"/>
          <p:cNvCxnSpPr/>
          <p:nvPr/>
        </p:nvCxnSpPr>
        <p:spPr>
          <a:xfrm>
            <a:off x="240840" y="6459480"/>
            <a:ext cx="360" cy="398880"/>
          </a:xfrm>
          <a:prstGeom prst="straightConnector1">
            <a:avLst/>
          </a:prstGeom>
          <a:ln w="139700">
            <a:solidFill>
              <a:srgbClr val="ED7D31"/>
            </a:solidFill>
          </a:ln>
        </p:spPr>
      </p:cxnSp>
      <p:grpSp>
        <p:nvGrpSpPr>
          <p:cNvPr id="454" name="Groupe 12"/>
          <p:cNvGrpSpPr/>
          <p:nvPr/>
        </p:nvGrpSpPr>
        <p:grpSpPr>
          <a:xfrm>
            <a:off x="9233640" y="-30600"/>
            <a:ext cx="2958120" cy="564840"/>
            <a:chOff x="9233640" y="-30600"/>
            <a:chExt cx="2958120" cy="564840"/>
          </a:xfrm>
        </p:grpSpPr>
        <p:sp>
          <p:nvSpPr>
            <p:cNvPr id="45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5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57" name="Graphique 218"/>
          <p:cNvPicPr/>
          <p:nvPr/>
        </p:nvPicPr>
        <p:blipFill>
          <a:blip r:embed="rId2"/>
          <a:stretch/>
        </p:blipFill>
        <p:spPr>
          <a:xfrm>
            <a:off x="240840" y="193320"/>
            <a:ext cx="1424520" cy="311400"/>
          </a:xfrm>
          <a:prstGeom prst="rect">
            <a:avLst/>
          </a:prstGeom>
          <a:ln w="0">
            <a:noFill/>
          </a:ln>
        </p:spPr>
      </p:pic>
      <p:sp>
        <p:nvSpPr>
          <p:cNvPr id="45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59" name="Connecteur droit 12"/>
          <p:cNvCxnSpPr/>
          <p:nvPr/>
        </p:nvCxnSpPr>
        <p:spPr>
          <a:xfrm>
            <a:off x="10526040" y="70920"/>
            <a:ext cx="1416600" cy="360"/>
          </a:xfrm>
          <a:prstGeom prst="straightConnector1">
            <a:avLst/>
          </a:prstGeom>
          <a:ln w="57150">
            <a:solidFill>
              <a:srgbClr val="ED7D31"/>
            </a:solidFill>
          </a:ln>
        </p:spPr>
      </p:cxnSp>
      <p:sp>
        <p:nvSpPr>
          <p:cNvPr id="460" name="PlaceHolder 1"/>
          <p:cNvSpPr>
            <a:spLocks noGrp="1"/>
          </p:cNvSpPr>
          <p:nvPr>
            <p:ph type="sldNum" idx="2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26</a:t>
            </a:r>
            <a:endParaRPr lang="fr-FR" sz="1000" b="0" strike="noStrike" spc="-1">
              <a:solidFill>
                <a:srgbClr val="000000"/>
              </a:solidFill>
              <a:latin typeface="Times New Roman"/>
            </a:endParaRPr>
          </a:p>
        </p:txBody>
      </p:sp>
      <p:sp>
        <p:nvSpPr>
          <p:cNvPr id="461"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62"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TABLEAUX</a:t>
            </a:r>
            <a:endParaRPr lang="fr-FR" sz="1900" b="0" strike="noStrike" spc="-1">
              <a:solidFill>
                <a:srgbClr val="000000"/>
              </a:solidFill>
              <a:latin typeface="Arial"/>
            </a:endParaRPr>
          </a:p>
        </p:txBody>
      </p:sp>
      <p:sp>
        <p:nvSpPr>
          <p:cNvPr id="463" name="ZoneTexte 6"/>
          <p:cNvSpPr/>
          <p:nvPr/>
        </p:nvSpPr>
        <p:spPr>
          <a:xfrm>
            <a:off x="1382760" y="1895400"/>
            <a:ext cx="6095520" cy="44715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600" b="0" strike="noStrike" spc="-1">
                <a:solidFill>
                  <a:srgbClr val="383A42"/>
                </a:solidFill>
                <a:latin typeface="Calibri"/>
                <a:ea typeface="Times New Roman"/>
              </a:rPr>
              <a:t>Structure de base d'un tableau HTML : </a:t>
            </a:r>
            <a:endParaRPr lang="fr-FR" sz="1600" b="0" strike="noStrike" spc="-1">
              <a:solidFill>
                <a:srgbClr val="000000"/>
              </a:solidFill>
              <a:latin typeface="Arial"/>
            </a:endParaRPr>
          </a:p>
          <a:p>
            <a:pPr>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table</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&gt;Company&lt;/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&gt;Contact&lt;/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&gt;Country&lt;/</a:t>
            </a:r>
            <a:r>
              <a:rPr lang="fr-FR" sz="1600" b="0" strike="noStrike" spc="-1">
                <a:solidFill>
                  <a:srgbClr val="E45649"/>
                </a:solidFill>
                <a:latin typeface="Calibri"/>
                <a:ea typeface="Times New Roman"/>
              </a:rPr>
              <a:t>th</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&gt;Alfreds Futterkiste&lt;/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&gt;Maria Anders&lt;/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&gt;Germany&lt;/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&gt;Centro comercial Moctezuma&lt;/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&gt;Francisco Chang&lt;/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9144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&gt;Mexico&lt;/</a:t>
            </a:r>
            <a:r>
              <a:rPr lang="fr-FR" sz="1600" b="0" strike="noStrike" spc="-1">
                <a:solidFill>
                  <a:srgbClr val="E45649"/>
                </a:solidFill>
                <a:latin typeface="Calibri"/>
                <a:ea typeface="Times New Roman"/>
              </a:rPr>
              <a:t>td</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marL="457200">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tr</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ct val="100000"/>
              </a:lnSpc>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table</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p:txBody>
      </p:sp>
      <p:sp>
        <p:nvSpPr>
          <p:cNvPr id="464" name="ZoneTexte 8"/>
          <p:cNvSpPr/>
          <p:nvPr/>
        </p:nvSpPr>
        <p:spPr>
          <a:xfrm>
            <a:off x="7834320" y="3294360"/>
            <a:ext cx="3587040" cy="18716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2000" b="0" strike="noStrike" spc="-1">
                <a:solidFill>
                  <a:srgbClr val="548DD4"/>
                </a:solidFill>
                <a:latin typeface="Calibri"/>
                <a:ea typeface="Times New Roman"/>
              </a:rPr>
              <a:t>table :</a:t>
            </a:r>
            <a:r>
              <a:rPr lang="fr-FR" sz="2000" b="0" strike="noStrike" spc="-1">
                <a:solidFill>
                  <a:srgbClr val="000000"/>
                </a:solidFill>
                <a:latin typeface="Calibri"/>
                <a:ea typeface="Times New Roman"/>
              </a:rPr>
              <a:t> début du tableau</a:t>
            </a:r>
            <a:endParaRPr lang="fr-FR" sz="2000" b="0" strike="noStrike" spc="-1">
              <a:solidFill>
                <a:srgbClr val="000000"/>
              </a:solidFill>
              <a:latin typeface="Arial"/>
            </a:endParaRPr>
          </a:p>
          <a:p>
            <a:pPr>
              <a:lnSpc>
                <a:spcPct val="115000"/>
              </a:lnSpc>
              <a:spcAft>
                <a:spcPts val="1001"/>
              </a:spcAft>
            </a:pPr>
            <a:r>
              <a:rPr lang="fr-FR" sz="2000" b="0" strike="noStrike" spc="-1">
                <a:solidFill>
                  <a:srgbClr val="548DD4"/>
                </a:solidFill>
                <a:latin typeface="Calibri"/>
                <a:ea typeface="Times New Roman"/>
              </a:rPr>
              <a:t>tr :</a:t>
            </a:r>
            <a:r>
              <a:rPr lang="fr-FR" sz="2000" b="0" strike="noStrike" spc="-1">
                <a:solidFill>
                  <a:srgbClr val="000000"/>
                </a:solidFill>
                <a:latin typeface="Calibri"/>
                <a:ea typeface="Times New Roman"/>
              </a:rPr>
              <a:t> une ligne</a:t>
            </a:r>
            <a:endParaRPr lang="fr-FR" sz="2000" b="0" strike="noStrike" spc="-1">
              <a:solidFill>
                <a:srgbClr val="000000"/>
              </a:solidFill>
              <a:latin typeface="Arial"/>
            </a:endParaRPr>
          </a:p>
          <a:p>
            <a:pPr>
              <a:lnSpc>
                <a:spcPct val="114000"/>
              </a:lnSpc>
              <a:spcAft>
                <a:spcPts val="1001"/>
              </a:spcAft>
            </a:pPr>
            <a:r>
              <a:rPr lang="fr-FR" sz="2000" b="0" strike="noStrike" spc="-1">
                <a:solidFill>
                  <a:srgbClr val="548DD4"/>
                </a:solidFill>
                <a:latin typeface="Calibri"/>
                <a:ea typeface="Times New Roman"/>
              </a:rPr>
              <a:t>th :</a:t>
            </a:r>
            <a:r>
              <a:rPr lang="fr-FR" sz="2000" b="0" strike="noStrike" spc="-1">
                <a:solidFill>
                  <a:srgbClr val="000000"/>
                </a:solidFill>
                <a:latin typeface="Calibri"/>
                <a:ea typeface="Times New Roman"/>
              </a:rPr>
              <a:t> en-tête de colonne</a:t>
            </a:r>
            <a:endParaRPr lang="fr-FR" sz="2000" b="0" strike="noStrike" spc="-1">
              <a:solidFill>
                <a:srgbClr val="000000"/>
              </a:solidFill>
              <a:latin typeface="Arial"/>
            </a:endParaRPr>
          </a:p>
          <a:p>
            <a:pPr>
              <a:lnSpc>
                <a:spcPct val="115000"/>
              </a:lnSpc>
              <a:spcAft>
                <a:spcPts val="1001"/>
              </a:spcAft>
            </a:pPr>
            <a:r>
              <a:rPr lang="fr-FR" sz="2000" b="0" strike="noStrike" spc="-1">
                <a:solidFill>
                  <a:srgbClr val="548DD4"/>
                </a:solidFill>
                <a:latin typeface="Calibri"/>
                <a:ea typeface="Times New Roman"/>
              </a:rPr>
              <a:t>td :</a:t>
            </a:r>
            <a:r>
              <a:rPr lang="fr-FR" sz="2000" b="0" strike="noStrike" spc="-1">
                <a:solidFill>
                  <a:srgbClr val="000000"/>
                </a:solidFill>
                <a:latin typeface="Calibri"/>
                <a:ea typeface="Times New Roman"/>
              </a:rPr>
              <a:t> une colonne</a:t>
            </a:r>
            <a:endParaRPr lang="fr-FR" sz="2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5" name="Connecteur droit 12"/>
          <p:cNvCxnSpPr/>
          <p:nvPr/>
        </p:nvCxnSpPr>
        <p:spPr>
          <a:xfrm>
            <a:off x="240840" y="6459480"/>
            <a:ext cx="360" cy="398880"/>
          </a:xfrm>
          <a:prstGeom prst="straightConnector1">
            <a:avLst/>
          </a:prstGeom>
          <a:ln w="139700">
            <a:solidFill>
              <a:srgbClr val="ED7D31"/>
            </a:solidFill>
          </a:ln>
        </p:spPr>
      </p:cxnSp>
      <p:grpSp>
        <p:nvGrpSpPr>
          <p:cNvPr id="466" name="Groupe 12"/>
          <p:cNvGrpSpPr/>
          <p:nvPr/>
        </p:nvGrpSpPr>
        <p:grpSpPr>
          <a:xfrm>
            <a:off x="9233640" y="-30600"/>
            <a:ext cx="2958120" cy="564840"/>
            <a:chOff x="9233640" y="-30600"/>
            <a:chExt cx="2958120" cy="564840"/>
          </a:xfrm>
        </p:grpSpPr>
        <p:sp>
          <p:nvSpPr>
            <p:cNvPr id="46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6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69" name="Graphique 218"/>
          <p:cNvPicPr/>
          <p:nvPr/>
        </p:nvPicPr>
        <p:blipFill>
          <a:blip r:embed="rId2"/>
          <a:stretch/>
        </p:blipFill>
        <p:spPr>
          <a:xfrm>
            <a:off x="240840" y="193320"/>
            <a:ext cx="1424520" cy="311400"/>
          </a:xfrm>
          <a:prstGeom prst="rect">
            <a:avLst/>
          </a:prstGeom>
          <a:ln w="0">
            <a:noFill/>
          </a:ln>
        </p:spPr>
      </p:pic>
      <p:sp>
        <p:nvSpPr>
          <p:cNvPr id="47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71" name="Connecteur droit 12"/>
          <p:cNvCxnSpPr/>
          <p:nvPr/>
        </p:nvCxnSpPr>
        <p:spPr>
          <a:xfrm>
            <a:off x="10526040" y="70920"/>
            <a:ext cx="1416600" cy="360"/>
          </a:xfrm>
          <a:prstGeom prst="straightConnector1">
            <a:avLst/>
          </a:prstGeom>
          <a:ln w="57150">
            <a:solidFill>
              <a:srgbClr val="ED7D31"/>
            </a:solidFill>
          </a:ln>
        </p:spPr>
      </p:cxnSp>
      <p:sp>
        <p:nvSpPr>
          <p:cNvPr id="472" name="PlaceHolder 1"/>
          <p:cNvSpPr>
            <a:spLocks noGrp="1"/>
          </p:cNvSpPr>
          <p:nvPr>
            <p:ph type="sldNum" idx="2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27</a:t>
            </a:r>
            <a:endParaRPr lang="fr-FR" sz="1000" b="0" strike="noStrike" spc="-1">
              <a:solidFill>
                <a:srgbClr val="000000"/>
              </a:solidFill>
              <a:latin typeface="Times New Roman"/>
            </a:endParaRPr>
          </a:p>
        </p:txBody>
      </p:sp>
      <p:sp>
        <p:nvSpPr>
          <p:cNvPr id="473"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74"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TABLEAUX</a:t>
            </a:r>
            <a:endParaRPr lang="fr-FR" sz="1900" b="0" strike="noStrike" spc="-1">
              <a:solidFill>
                <a:srgbClr val="000000"/>
              </a:solidFill>
              <a:latin typeface="Arial"/>
            </a:endParaRPr>
          </a:p>
        </p:txBody>
      </p:sp>
      <p:pic>
        <p:nvPicPr>
          <p:cNvPr id="475" name="Image 5"/>
          <p:cNvPicPr/>
          <p:nvPr/>
        </p:nvPicPr>
        <p:blipFill>
          <a:blip r:embed="rId3"/>
          <a:stretch/>
        </p:blipFill>
        <p:spPr>
          <a:xfrm>
            <a:off x="3490200" y="2409120"/>
            <a:ext cx="5203080" cy="3091320"/>
          </a:xfrm>
          <a:prstGeom prst="rect">
            <a:avLst/>
          </a:prstGeom>
          <a:ln w="88900" cap="sq">
            <a:solidFill>
              <a:srgbClr val="FFFFFF"/>
            </a:solidFill>
            <a:miter/>
          </a:ln>
          <a:effectLst>
            <a:outerShdw blurRad="5508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6" name="Connecteur droit 12"/>
          <p:cNvCxnSpPr/>
          <p:nvPr/>
        </p:nvCxnSpPr>
        <p:spPr>
          <a:xfrm>
            <a:off x="240840" y="6459480"/>
            <a:ext cx="360" cy="398880"/>
          </a:xfrm>
          <a:prstGeom prst="straightConnector1">
            <a:avLst/>
          </a:prstGeom>
          <a:ln w="139700">
            <a:solidFill>
              <a:srgbClr val="ED7D31"/>
            </a:solidFill>
          </a:ln>
        </p:spPr>
      </p:cxnSp>
      <p:grpSp>
        <p:nvGrpSpPr>
          <p:cNvPr id="477" name="Groupe 12"/>
          <p:cNvGrpSpPr/>
          <p:nvPr/>
        </p:nvGrpSpPr>
        <p:grpSpPr>
          <a:xfrm>
            <a:off x="9233640" y="-30600"/>
            <a:ext cx="2958120" cy="564840"/>
            <a:chOff x="9233640" y="-30600"/>
            <a:chExt cx="2958120" cy="564840"/>
          </a:xfrm>
        </p:grpSpPr>
        <p:sp>
          <p:nvSpPr>
            <p:cNvPr id="47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7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80" name="Graphique 218"/>
          <p:cNvPicPr/>
          <p:nvPr/>
        </p:nvPicPr>
        <p:blipFill>
          <a:blip r:embed="rId2"/>
          <a:stretch/>
        </p:blipFill>
        <p:spPr>
          <a:xfrm>
            <a:off x="240840" y="193320"/>
            <a:ext cx="1424520" cy="311400"/>
          </a:xfrm>
          <a:prstGeom prst="rect">
            <a:avLst/>
          </a:prstGeom>
          <a:ln w="0">
            <a:noFill/>
          </a:ln>
        </p:spPr>
      </p:pic>
      <p:sp>
        <p:nvSpPr>
          <p:cNvPr id="48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82" name="Connecteur droit 12"/>
          <p:cNvCxnSpPr/>
          <p:nvPr/>
        </p:nvCxnSpPr>
        <p:spPr>
          <a:xfrm>
            <a:off x="10526040" y="70920"/>
            <a:ext cx="1416600" cy="360"/>
          </a:xfrm>
          <a:prstGeom prst="straightConnector1">
            <a:avLst/>
          </a:prstGeom>
          <a:ln w="57150">
            <a:solidFill>
              <a:srgbClr val="ED7D31"/>
            </a:solidFill>
          </a:ln>
        </p:spPr>
      </p:cxnSp>
      <p:sp>
        <p:nvSpPr>
          <p:cNvPr id="483" name="PlaceHolder 1"/>
          <p:cNvSpPr>
            <a:spLocks noGrp="1"/>
          </p:cNvSpPr>
          <p:nvPr>
            <p:ph type="sldNum" idx="3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28</a:t>
            </a:r>
            <a:endParaRPr lang="fr-FR" sz="1000" b="0" strike="noStrike" spc="-1">
              <a:solidFill>
                <a:srgbClr val="000000"/>
              </a:solidFill>
              <a:latin typeface="Times New Roman"/>
            </a:endParaRPr>
          </a:p>
        </p:txBody>
      </p:sp>
      <p:sp>
        <p:nvSpPr>
          <p:cNvPr id="484"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85" name="Espace réservé du contenu 2"/>
          <p:cNvSpPr/>
          <p:nvPr/>
        </p:nvSpPr>
        <p:spPr>
          <a:xfrm>
            <a:off x="1071360" y="1354320"/>
            <a:ext cx="10058040" cy="412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LISTES</a:t>
            </a:r>
            <a:endParaRPr lang="fr-FR" sz="1900" b="0" strike="noStrike" spc="-1">
              <a:solidFill>
                <a:srgbClr val="000000"/>
              </a:solidFill>
              <a:latin typeface="Arial"/>
            </a:endParaRPr>
          </a:p>
        </p:txBody>
      </p:sp>
      <p:sp>
        <p:nvSpPr>
          <p:cNvPr id="486" name="ZoneTexte 5"/>
          <p:cNvSpPr/>
          <p:nvPr/>
        </p:nvSpPr>
        <p:spPr>
          <a:xfrm>
            <a:off x="1056240" y="2215800"/>
            <a:ext cx="2625840" cy="17755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2000" b="1" strike="noStrike" spc="-1">
                <a:solidFill>
                  <a:srgbClr val="000000"/>
                </a:solidFill>
                <a:latin typeface="Calibri"/>
                <a:ea typeface="Times New Roman"/>
              </a:rPr>
              <a:t>Non ordonnée</a:t>
            </a:r>
            <a:endParaRPr lang="fr-FR" sz="20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&gt;Coffee&lt;/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&gt;Tea&lt;/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&gt;Milk&lt;/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p:txBody>
      </p:sp>
      <p:sp>
        <p:nvSpPr>
          <p:cNvPr id="487" name="ZoneTexte 7"/>
          <p:cNvSpPr/>
          <p:nvPr/>
        </p:nvSpPr>
        <p:spPr>
          <a:xfrm>
            <a:off x="4148280" y="2216160"/>
            <a:ext cx="2669760" cy="17755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Bef>
                <a:spcPts val="1199"/>
              </a:spcBef>
              <a:spcAft>
                <a:spcPts val="1001"/>
              </a:spcAft>
            </a:pPr>
            <a:r>
              <a:rPr lang="fr-FR" sz="2000" b="1" strike="noStrike" spc="-1">
                <a:solidFill>
                  <a:srgbClr val="000000"/>
                </a:solidFill>
                <a:latin typeface="Calibri"/>
                <a:ea typeface="Times New Roman"/>
              </a:rPr>
              <a:t>Ordonnée</a:t>
            </a:r>
            <a:endParaRPr lang="fr-FR" sz="20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ol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&gt;Coffee&lt;/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&gt;Tea&lt;/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&gt;Milk&lt;/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ol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p:txBody>
      </p:sp>
      <p:sp>
        <p:nvSpPr>
          <p:cNvPr id="488" name="ZoneTexte 9"/>
          <p:cNvSpPr/>
          <p:nvPr/>
        </p:nvSpPr>
        <p:spPr>
          <a:xfrm>
            <a:off x="7241040" y="2215800"/>
            <a:ext cx="4406760" cy="31093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Bef>
                <a:spcPts val="1199"/>
              </a:spcBef>
              <a:spcAft>
                <a:spcPts val="1001"/>
              </a:spcAft>
            </a:pPr>
            <a:r>
              <a:rPr lang="fr-FR" sz="2000" b="1" strike="noStrike" spc="-1">
                <a:solidFill>
                  <a:srgbClr val="000000"/>
                </a:solidFill>
                <a:latin typeface="Calibri"/>
                <a:ea typeface="Times New Roman"/>
              </a:rPr>
              <a:t>Listes imbriquées</a:t>
            </a:r>
            <a:endParaRPr lang="fr-FR" sz="20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&gt;Coffee&lt;/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&gt;Tea</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&gt;Black tea&lt;/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&gt;Green tea&lt;/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    &lt;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&gt;Milk&lt;/</a:t>
            </a:r>
            <a:r>
              <a:rPr lang="fr-FR" sz="1800" b="0" strike="noStrike" spc="-1">
                <a:solidFill>
                  <a:srgbClr val="E45649"/>
                </a:solidFill>
                <a:latin typeface="Consolas"/>
                <a:ea typeface="Times New Roman"/>
              </a:rPr>
              <a:t>li</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a:p>
            <a:pPr>
              <a:lnSpc>
                <a:spcPts val="1100"/>
              </a:lnSpc>
              <a:spcAft>
                <a:spcPts val="1001"/>
              </a:spcAft>
            </a:pPr>
            <a:r>
              <a:rPr lang="fr-FR" sz="1800" b="0" strike="noStrike" spc="-1">
                <a:solidFill>
                  <a:srgbClr val="383A42"/>
                </a:solidFill>
                <a:latin typeface="Consolas"/>
                <a:ea typeface="Times New Roman"/>
              </a:rPr>
              <a:t>&lt;/</a:t>
            </a:r>
            <a:r>
              <a:rPr lang="fr-FR" sz="1800" b="0" strike="noStrike" spc="-1">
                <a:solidFill>
                  <a:srgbClr val="E45649"/>
                </a:solidFill>
                <a:latin typeface="Consolas"/>
                <a:ea typeface="Times New Roman"/>
              </a:rPr>
              <a:t>ul</a:t>
            </a:r>
            <a:r>
              <a:rPr lang="fr-FR" sz="1800" b="0" strike="noStrike" spc="-1">
                <a:solidFill>
                  <a:srgbClr val="383A42"/>
                </a:solidFill>
                <a:latin typeface="Consolas"/>
                <a:ea typeface="Times New Roman"/>
              </a:rPr>
              <a:t>&gt;</a:t>
            </a:r>
            <a:endParaRPr lang="fr-FR" sz="1800" b="0" strike="noStrike" spc="-1">
              <a:solidFill>
                <a:srgbClr val="000000"/>
              </a:solidFill>
              <a:latin typeface="Arial"/>
            </a:endParaRPr>
          </a:p>
        </p:txBody>
      </p:sp>
      <p:sp>
        <p:nvSpPr>
          <p:cNvPr id="489" name="ZoneTexte 5"/>
          <p:cNvSpPr/>
          <p:nvPr/>
        </p:nvSpPr>
        <p:spPr>
          <a:xfrm>
            <a:off x="1064520" y="4634640"/>
            <a:ext cx="2625840" cy="9903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457200" indent="-182880">
              <a:lnSpc>
                <a:spcPct val="100000"/>
              </a:lnSpc>
              <a:spcBef>
                <a:spcPts val="300"/>
              </a:spcBef>
              <a:buClr>
                <a:srgbClr val="383A42"/>
              </a:buClr>
              <a:buFont typeface="Arial"/>
              <a:buChar char="•"/>
            </a:pPr>
            <a:r>
              <a:rPr lang="fr-FR" sz="1800" b="0" strike="noStrike" spc="-1">
                <a:solidFill>
                  <a:srgbClr val="383A42"/>
                </a:solidFill>
                <a:latin typeface="Consolas"/>
                <a:ea typeface="Times New Roman"/>
              </a:rPr>
              <a:t>Coffee</a:t>
            </a:r>
            <a:endParaRPr lang="fr-FR" sz="1800" b="0" strike="noStrike" spc="-1">
              <a:solidFill>
                <a:srgbClr val="000000"/>
              </a:solidFill>
              <a:latin typeface="Arial"/>
            </a:endParaRPr>
          </a:p>
          <a:p>
            <a:pPr marL="457200" indent="-182880">
              <a:lnSpc>
                <a:spcPct val="100000"/>
              </a:lnSpc>
              <a:spcBef>
                <a:spcPts val="300"/>
              </a:spcBef>
              <a:buClr>
                <a:srgbClr val="383A42"/>
              </a:buClr>
              <a:buFont typeface="Arial"/>
              <a:buChar char="•"/>
            </a:pPr>
            <a:r>
              <a:rPr lang="fr-FR" sz="1800" b="0" strike="noStrike" spc="-1">
                <a:solidFill>
                  <a:srgbClr val="383A42"/>
                </a:solidFill>
                <a:latin typeface="Consolas"/>
                <a:ea typeface="Times New Roman"/>
              </a:rPr>
              <a:t>Tea</a:t>
            </a:r>
            <a:endParaRPr lang="fr-FR" sz="1800" b="0" strike="noStrike" spc="-1">
              <a:solidFill>
                <a:srgbClr val="000000"/>
              </a:solidFill>
              <a:latin typeface="Arial"/>
            </a:endParaRPr>
          </a:p>
          <a:p>
            <a:pPr marL="457200" indent="-182880">
              <a:lnSpc>
                <a:spcPct val="100000"/>
              </a:lnSpc>
              <a:spcBef>
                <a:spcPts val="300"/>
              </a:spcBef>
              <a:buClr>
                <a:srgbClr val="383A42"/>
              </a:buClr>
              <a:buFont typeface="Arial"/>
              <a:buChar char="•"/>
            </a:pPr>
            <a:r>
              <a:rPr lang="fr-FR" sz="1800" b="0" strike="noStrike" spc="-1">
                <a:solidFill>
                  <a:srgbClr val="383A42"/>
                </a:solidFill>
                <a:latin typeface="Consolas"/>
                <a:ea typeface="Times New Roman"/>
              </a:rPr>
              <a:t>Milk</a:t>
            </a:r>
            <a:endParaRPr lang="fr-FR" sz="1800" b="0" strike="noStrike" spc="-1">
              <a:solidFill>
                <a:srgbClr val="000000"/>
              </a:solidFill>
              <a:latin typeface="Arial"/>
            </a:endParaRPr>
          </a:p>
        </p:txBody>
      </p:sp>
      <p:sp>
        <p:nvSpPr>
          <p:cNvPr id="490" name="ZoneTexte 5"/>
          <p:cNvSpPr/>
          <p:nvPr/>
        </p:nvSpPr>
        <p:spPr>
          <a:xfrm>
            <a:off x="4156560" y="4635360"/>
            <a:ext cx="2669760" cy="9903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617400" indent="-343080">
              <a:lnSpc>
                <a:spcPct val="100000"/>
              </a:lnSpc>
              <a:spcBef>
                <a:spcPts val="300"/>
              </a:spcBef>
              <a:buClr>
                <a:srgbClr val="383A42"/>
              </a:buClr>
              <a:buFont typeface="StarSymbol"/>
              <a:buAutoNum type="arabicPeriod"/>
            </a:pPr>
            <a:r>
              <a:rPr lang="fr-FR" sz="1800" b="0" strike="noStrike" spc="-1">
                <a:solidFill>
                  <a:srgbClr val="383A42"/>
                </a:solidFill>
                <a:latin typeface="Consolas"/>
                <a:ea typeface="Times New Roman"/>
              </a:rPr>
              <a:t>Coffee</a:t>
            </a:r>
            <a:endParaRPr lang="fr-FR" sz="1800" b="0" strike="noStrike" spc="-1">
              <a:solidFill>
                <a:srgbClr val="000000"/>
              </a:solidFill>
              <a:latin typeface="Arial"/>
            </a:endParaRPr>
          </a:p>
          <a:p>
            <a:pPr marL="617400" indent="-343080">
              <a:lnSpc>
                <a:spcPct val="100000"/>
              </a:lnSpc>
              <a:spcBef>
                <a:spcPts val="300"/>
              </a:spcBef>
              <a:buClr>
                <a:srgbClr val="383A42"/>
              </a:buClr>
              <a:buFont typeface="StarSymbol"/>
              <a:buAutoNum type="arabicPeriod"/>
            </a:pPr>
            <a:r>
              <a:rPr lang="fr-FR" sz="1800" b="0" strike="noStrike" spc="-1">
                <a:solidFill>
                  <a:srgbClr val="383A42"/>
                </a:solidFill>
                <a:latin typeface="Consolas"/>
                <a:ea typeface="Times New Roman"/>
              </a:rPr>
              <a:t>Tea</a:t>
            </a:r>
            <a:endParaRPr lang="fr-FR" sz="1800" b="0" strike="noStrike" spc="-1">
              <a:solidFill>
                <a:srgbClr val="000000"/>
              </a:solidFill>
              <a:latin typeface="Arial"/>
            </a:endParaRPr>
          </a:p>
          <a:p>
            <a:pPr marL="617400" indent="-343080">
              <a:lnSpc>
                <a:spcPct val="100000"/>
              </a:lnSpc>
              <a:spcBef>
                <a:spcPts val="300"/>
              </a:spcBef>
              <a:buClr>
                <a:srgbClr val="383A42"/>
              </a:buClr>
              <a:buFont typeface="StarSymbol"/>
              <a:buAutoNum type="arabicPeriod"/>
            </a:pPr>
            <a:r>
              <a:rPr lang="fr-FR" sz="1800" b="0" strike="noStrike" spc="-1">
                <a:solidFill>
                  <a:srgbClr val="383A42"/>
                </a:solidFill>
                <a:latin typeface="Consolas"/>
                <a:ea typeface="Times New Roman"/>
              </a:rPr>
              <a:t>Milk</a:t>
            </a:r>
            <a:endParaRPr lang="fr-FR" sz="18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3" name="Connecteur droit 12"/>
          <p:cNvCxnSpPr/>
          <p:nvPr/>
        </p:nvCxnSpPr>
        <p:spPr>
          <a:xfrm>
            <a:off x="240840" y="6459480"/>
            <a:ext cx="360" cy="398880"/>
          </a:xfrm>
          <a:prstGeom prst="straightConnector1">
            <a:avLst/>
          </a:prstGeom>
          <a:ln w="139700">
            <a:solidFill>
              <a:srgbClr val="ED7D31"/>
            </a:solidFill>
          </a:ln>
        </p:spPr>
      </p:cxnSp>
      <p:grpSp>
        <p:nvGrpSpPr>
          <p:cNvPr id="504" name="Groupe 12"/>
          <p:cNvGrpSpPr/>
          <p:nvPr/>
        </p:nvGrpSpPr>
        <p:grpSpPr>
          <a:xfrm>
            <a:off x="9233640" y="-30600"/>
            <a:ext cx="2958120" cy="564840"/>
            <a:chOff x="9233640" y="-30600"/>
            <a:chExt cx="2958120" cy="564840"/>
          </a:xfrm>
        </p:grpSpPr>
        <p:sp>
          <p:nvSpPr>
            <p:cNvPr id="5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07" name="Graphique 218"/>
          <p:cNvPicPr/>
          <p:nvPr/>
        </p:nvPicPr>
        <p:blipFill>
          <a:blip r:embed="rId2"/>
          <a:stretch/>
        </p:blipFill>
        <p:spPr>
          <a:xfrm>
            <a:off x="240840" y="193320"/>
            <a:ext cx="1424520" cy="311400"/>
          </a:xfrm>
          <a:prstGeom prst="rect">
            <a:avLst/>
          </a:prstGeom>
          <a:ln w="0">
            <a:noFill/>
          </a:ln>
        </p:spPr>
      </p:pic>
      <p:sp>
        <p:nvSpPr>
          <p:cNvPr id="5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09" name="Connecteur droit 12"/>
          <p:cNvCxnSpPr/>
          <p:nvPr/>
        </p:nvCxnSpPr>
        <p:spPr>
          <a:xfrm>
            <a:off x="10526040" y="70920"/>
            <a:ext cx="1416600" cy="360"/>
          </a:xfrm>
          <a:prstGeom prst="straightConnector1">
            <a:avLst/>
          </a:prstGeom>
          <a:ln w="57150">
            <a:solidFill>
              <a:srgbClr val="ED7D31"/>
            </a:solidFill>
          </a:ln>
        </p:spPr>
      </p:cxnSp>
      <p:sp>
        <p:nvSpPr>
          <p:cNvPr id="510" name="PlaceHolder 1"/>
          <p:cNvSpPr>
            <a:spLocks noGrp="1"/>
          </p:cNvSpPr>
          <p:nvPr>
            <p:ph type="sldNum" idx="3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30</a:t>
            </a:r>
            <a:endParaRPr lang="fr-FR" sz="1000" b="0" strike="noStrike" spc="-1">
              <a:solidFill>
                <a:srgbClr val="000000"/>
              </a:solidFill>
              <a:latin typeface="Times New Roman"/>
            </a:endParaRPr>
          </a:p>
        </p:txBody>
      </p:sp>
      <p:sp>
        <p:nvSpPr>
          <p:cNvPr id="511"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12"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EXERCICE PRATIQUE</a:t>
            </a:r>
            <a:endParaRPr lang="fr-FR" sz="1900" b="0" strike="noStrike" spc="-1">
              <a:solidFill>
                <a:srgbClr val="000000"/>
              </a:solidFill>
              <a:latin typeface="Arial"/>
            </a:endParaRPr>
          </a:p>
        </p:txBody>
      </p:sp>
      <p:sp>
        <p:nvSpPr>
          <p:cNvPr id="513" name="ZoneTexte 6"/>
          <p:cNvSpPr/>
          <p:nvPr/>
        </p:nvSpPr>
        <p:spPr>
          <a:xfrm>
            <a:off x="822240" y="2127960"/>
            <a:ext cx="3653280" cy="28828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800" b="0" strike="noStrike" spc="-1">
                <a:solidFill>
                  <a:srgbClr val="000000"/>
                </a:solidFill>
                <a:latin typeface="Calibri"/>
                <a:ea typeface="Times New Roman"/>
              </a:rPr>
              <a:t>Recréer cette page en HTML</a:t>
            </a:r>
            <a:endParaRPr lang="fr-FR" sz="1800" b="0" strike="noStrike" spc="-1">
              <a:solidFill>
                <a:srgbClr val="000000"/>
              </a:solidFill>
              <a:latin typeface="Arial"/>
            </a:endParaRPr>
          </a:p>
          <a:p>
            <a:pPr>
              <a:lnSpc>
                <a:spcPct val="115000"/>
              </a:lnSpc>
              <a:spcAft>
                <a:spcPts val="1001"/>
              </a:spcAft>
            </a:pPr>
            <a:endParaRPr lang="fr-FR" sz="1800" b="0" strike="noStrike" spc="-1">
              <a:solidFill>
                <a:srgbClr val="000000"/>
              </a:solidFill>
              <a:latin typeface="Arial"/>
            </a:endParaRPr>
          </a:p>
          <a:p>
            <a:pPr>
              <a:lnSpc>
                <a:spcPct val="115000"/>
              </a:lnSpc>
              <a:spcAft>
                <a:spcPts val="1001"/>
              </a:spcAft>
            </a:pPr>
            <a:r>
              <a:rPr lang="fr-FR" sz="1600" b="0" strike="noStrike" spc="-1">
                <a:solidFill>
                  <a:srgbClr val="000000"/>
                </a:solidFill>
                <a:latin typeface="Calibri"/>
                <a:ea typeface="Times New Roman"/>
              </a:rPr>
              <a:t>Sera fourni un dossier avec :</a:t>
            </a:r>
            <a:endParaRPr lang="fr-FR" sz="1600" b="0" strike="noStrike" spc="-1">
              <a:solidFill>
                <a:srgbClr val="000000"/>
              </a:solidFill>
              <a:latin typeface="Arial"/>
            </a:endParaRPr>
          </a:p>
          <a:p>
            <a:pPr marL="285840" indent="-285840">
              <a:lnSpc>
                <a:spcPct val="115000"/>
              </a:lnSpc>
              <a:spcAft>
                <a:spcPts val="1001"/>
              </a:spcAft>
              <a:buClr>
                <a:srgbClr val="000000"/>
              </a:buClr>
              <a:buFont typeface="StarSymbol"/>
              <a:buChar char="-"/>
            </a:pPr>
            <a:r>
              <a:rPr lang="fr-FR" sz="1600" b="0" strike="noStrike" spc="-1">
                <a:solidFill>
                  <a:srgbClr val="000000"/>
                </a:solidFill>
                <a:latin typeface="Calibri"/>
                <a:ea typeface="Times New Roman"/>
              </a:rPr>
              <a:t>1 fichier image du modèle</a:t>
            </a:r>
            <a:endParaRPr lang="fr-FR" sz="1600" b="0" strike="noStrike" spc="-1">
              <a:solidFill>
                <a:srgbClr val="000000"/>
              </a:solidFill>
              <a:latin typeface="Arial"/>
            </a:endParaRPr>
          </a:p>
          <a:p>
            <a:pPr marL="285840" indent="-285840">
              <a:lnSpc>
                <a:spcPct val="115000"/>
              </a:lnSpc>
              <a:spcAft>
                <a:spcPts val="1001"/>
              </a:spcAft>
              <a:buClr>
                <a:srgbClr val="000000"/>
              </a:buClr>
              <a:buFont typeface="StarSymbol"/>
              <a:buChar char="-"/>
            </a:pPr>
            <a:r>
              <a:rPr lang="fr-FR" sz="1600" b="0" strike="noStrike" spc="-1">
                <a:solidFill>
                  <a:srgbClr val="000000"/>
                </a:solidFill>
                <a:latin typeface="Calibri"/>
                <a:ea typeface="Times New Roman"/>
              </a:rPr>
              <a:t>1 fichier image à insérer</a:t>
            </a:r>
            <a:endParaRPr lang="fr-FR" sz="1600" b="0" strike="noStrike" spc="-1">
              <a:solidFill>
                <a:srgbClr val="000000"/>
              </a:solidFill>
              <a:latin typeface="Arial"/>
            </a:endParaRPr>
          </a:p>
          <a:p>
            <a:pPr marL="285840" indent="-285840">
              <a:lnSpc>
                <a:spcPct val="115000"/>
              </a:lnSpc>
              <a:spcAft>
                <a:spcPts val="1001"/>
              </a:spcAft>
              <a:buClr>
                <a:srgbClr val="000000"/>
              </a:buClr>
              <a:buFont typeface="StarSymbol"/>
              <a:buChar char="-"/>
            </a:pPr>
            <a:r>
              <a:rPr lang="fr-FR" sz="1600" b="0" strike="noStrike" spc="-1">
                <a:solidFill>
                  <a:srgbClr val="000000"/>
                </a:solidFill>
                <a:latin typeface="Calibri"/>
                <a:ea typeface="Times New Roman"/>
              </a:rPr>
              <a:t>1 dossier « css » </a:t>
            </a:r>
            <a:endParaRPr lang="fr-FR" sz="1600" b="0" strike="noStrike" spc="-1">
              <a:solidFill>
                <a:srgbClr val="000000"/>
              </a:solidFill>
              <a:latin typeface="Arial"/>
            </a:endParaRPr>
          </a:p>
          <a:p>
            <a:pPr marL="285840" indent="-285840">
              <a:lnSpc>
                <a:spcPct val="115000"/>
              </a:lnSpc>
              <a:spcAft>
                <a:spcPts val="1001"/>
              </a:spcAft>
              <a:buClr>
                <a:srgbClr val="000000"/>
              </a:buClr>
              <a:buFont typeface="StarSymbol"/>
              <a:buChar char="-"/>
            </a:pPr>
            <a:r>
              <a:rPr lang="fr-FR" sz="1600" b="0" strike="noStrike" spc="-1">
                <a:solidFill>
                  <a:srgbClr val="000000"/>
                </a:solidFill>
                <a:latin typeface="Calibri"/>
                <a:ea typeface="Times New Roman"/>
              </a:rPr>
              <a:t>1 fichier test2.html pour débuter</a:t>
            </a:r>
            <a:endParaRPr lang="fr-FR" sz="1600" b="0" strike="noStrike" spc="-1">
              <a:solidFill>
                <a:srgbClr val="000000"/>
              </a:solidFill>
              <a:latin typeface="Arial"/>
            </a:endParaRPr>
          </a:p>
        </p:txBody>
      </p:sp>
      <p:pic>
        <p:nvPicPr>
          <p:cNvPr id="514" name="Image 3"/>
          <p:cNvPicPr/>
          <p:nvPr/>
        </p:nvPicPr>
        <p:blipFill>
          <a:blip r:embed="rId3"/>
          <a:stretch/>
        </p:blipFill>
        <p:spPr>
          <a:xfrm>
            <a:off x="5298120" y="1990440"/>
            <a:ext cx="6066720" cy="4344480"/>
          </a:xfrm>
          <a:prstGeom prst="rect">
            <a:avLst/>
          </a:prstGeom>
          <a:ln w="0">
            <a:noFill/>
          </a:ln>
          <a:effectLst>
            <a:outerShdw blurRad="63360" sx="102000" sy="102000" algn="ctr" rotWithShape="0">
              <a:srgbClr val="000000">
                <a:alpha val="4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5" name="Connecteur droit 12"/>
          <p:cNvCxnSpPr/>
          <p:nvPr/>
        </p:nvCxnSpPr>
        <p:spPr>
          <a:xfrm>
            <a:off x="240840" y="6459480"/>
            <a:ext cx="360" cy="398880"/>
          </a:xfrm>
          <a:prstGeom prst="straightConnector1">
            <a:avLst/>
          </a:prstGeom>
          <a:ln w="139700">
            <a:solidFill>
              <a:srgbClr val="ED7D31"/>
            </a:solidFill>
          </a:ln>
        </p:spPr>
      </p:cxnSp>
      <p:grpSp>
        <p:nvGrpSpPr>
          <p:cNvPr id="516" name="Groupe 12"/>
          <p:cNvGrpSpPr/>
          <p:nvPr/>
        </p:nvGrpSpPr>
        <p:grpSpPr>
          <a:xfrm>
            <a:off x="9233640" y="-30600"/>
            <a:ext cx="2958120" cy="564840"/>
            <a:chOff x="9233640" y="-30600"/>
            <a:chExt cx="2958120" cy="564840"/>
          </a:xfrm>
        </p:grpSpPr>
        <p:sp>
          <p:nvSpPr>
            <p:cNvPr id="51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1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19" name="Graphique 218"/>
          <p:cNvPicPr/>
          <p:nvPr/>
        </p:nvPicPr>
        <p:blipFill>
          <a:blip r:embed="rId2"/>
          <a:stretch/>
        </p:blipFill>
        <p:spPr>
          <a:xfrm>
            <a:off x="240840" y="193320"/>
            <a:ext cx="1424520" cy="311400"/>
          </a:xfrm>
          <a:prstGeom prst="rect">
            <a:avLst/>
          </a:prstGeom>
          <a:ln w="0">
            <a:noFill/>
          </a:ln>
        </p:spPr>
      </p:pic>
      <p:sp>
        <p:nvSpPr>
          <p:cNvPr id="52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21" name="Connecteur droit 12"/>
          <p:cNvCxnSpPr/>
          <p:nvPr/>
        </p:nvCxnSpPr>
        <p:spPr>
          <a:xfrm>
            <a:off x="10526040" y="70920"/>
            <a:ext cx="1416600" cy="360"/>
          </a:xfrm>
          <a:prstGeom prst="straightConnector1">
            <a:avLst/>
          </a:prstGeom>
          <a:ln w="57150">
            <a:solidFill>
              <a:srgbClr val="ED7D31"/>
            </a:solidFill>
          </a:ln>
        </p:spPr>
      </p:cxnSp>
      <p:sp>
        <p:nvSpPr>
          <p:cNvPr id="522" name="PlaceHolder 1"/>
          <p:cNvSpPr>
            <a:spLocks noGrp="1"/>
          </p:cNvSpPr>
          <p:nvPr>
            <p:ph type="sldNum" idx="3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31</a:t>
            </a:r>
            <a:endParaRPr lang="fr-FR" sz="1000" b="0" strike="noStrike" spc="-1">
              <a:solidFill>
                <a:srgbClr val="000000"/>
              </a:solidFill>
              <a:latin typeface="Times New Roman"/>
            </a:endParaRPr>
          </a:p>
        </p:txBody>
      </p:sp>
      <p:sp>
        <p:nvSpPr>
          <p:cNvPr id="523"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24"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25" name="ZoneTexte 7"/>
          <p:cNvSpPr/>
          <p:nvPr/>
        </p:nvSpPr>
        <p:spPr>
          <a:xfrm>
            <a:off x="1097280" y="2079000"/>
            <a:ext cx="10058400" cy="39045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dirty="0">
                <a:solidFill>
                  <a:srgbClr val="000000"/>
                </a:solidFill>
                <a:latin typeface="Calibri"/>
                <a:ea typeface="Times New Roman"/>
              </a:rPr>
              <a:t>Un </a:t>
            </a:r>
            <a:r>
              <a:rPr lang="fr-FR" sz="1600" b="1" strike="noStrike" spc="-1" dirty="0">
                <a:solidFill>
                  <a:srgbClr val="000000"/>
                </a:solidFill>
                <a:latin typeface="Calibri"/>
                <a:ea typeface="Times New Roman"/>
              </a:rPr>
              <a:t>formulaire HTML</a:t>
            </a:r>
            <a:r>
              <a:rPr lang="fr-FR" sz="1600" b="0" strike="noStrike" spc="-1" dirty="0">
                <a:solidFill>
                  <a:srgbClr val="000000"/>
                </a:solidFill>
                <a:latin typeface="Calibri"/>
                <a:ea typeface="Times New Roman"/>
              </a:rPr>
              <a:t> est utilisé pour collecter les entrées de l'utilisateur. </a:t>
            </a:r>
            <a:endParaRPr lang="fr-FR" sz="1600" b="0" strike="noStrike" spc="-1" dirty="0">
              <a:solidFill>
                <a:srgbClr val="000000"/>
              </a:solidFill>
              <a:latin typeface="Arial"/>
            </a:endParaRPr>
          </a:p>
          <a:p>
            <a:pPr>
              <a:lnSpc>
                <a:spcPct val="115000"/>
              </a:lnSpc>
              <a:spcAft>
                <a:spcPts val="1001"/>
              </a:spcAft>
            </a:pPr>
            <a:r>
              <a:rPr lang="fr-FR" sz="1600" b="0" strike="noStrike" spc="-1" dirty="0">
                <a:solidFill>
                  <a:srgbClr val="000000"/>
                </a:solidFill>
                <a:latin typeface="Calibri"/>
                <a:ea typeface="Times New Roman"/>
              </a:rPr>
              <a:t>L'entrée utilisateur est le plus souvent envoyée à un serveur pour traitement.</a:t>
            </a:r>
            <a:endParaRPr lang="fr-FR" sz="1600" b="0" strike="noStrike" spc="-1" dirty="0">
              <a:solidFill>
                <a:srgbClr val="000000"/>
              </a:solidFill>
              <a:latin typeface="Arial"/>
            </a:endParaRPr>
          </a:p>
          <a:p>
            <a:pPr>
              <a:lnSpc>
                <a:spcPct val="115000"/>
              </a:lnSpc>
              <a:spcAft>
                <a:spcPts val="1001"/>
              </a:spcAft>
            </a:pPr>
            <a:r>
              <a:rPr lang="fr-FR" sz="1600" b="0" strike="noStrike" spc="-1" dirty="0">
                <a:solidFill>
                  <a:srgbClr val="000000"/>
                </a:solidFill>
                <a:latin typeface="Calibri"/>
                <a:ea typeface="Times New Roman"/>
              </a:rPr>
              <a:t>La balise  </a:t>
            </a:r>
            <a:r>
              <a:rPr lang="fr-FR" sz="1600" b="1" strike="noStrike" spc="-1" dirty="0">
                <a:solidFill>
                  <a:srgbClr val="000000"/>
                </a:solidFill>
                <a:latin typeface="Calibri"/>
                <a:ea typeface="Times New Roman"/>
              </a:rPr>
              <a:t>&lt;</a:t>
            </a:r>
            <a:r>
              <a:rPr lang="fr-FR" sz="1600" b="1" strike="noStrike" spc="-1" dirty="0" err="1">
                <a:solidFill>
                  <a:srgbClr val="E45649"/>
                </a:solidFill>
                <a:latin typeface="Calibri"/>
                <a:ea typeface="Times New Roman"/>
              </a:rPr>
              <a:t>form</a:t>
            </a:r>
            <a:r>
              <a:rPr lang="fr-FR" sz="1600" b="1" strike="noStrike" spc="-1" dirty="0">
                <a:solidFill>
                  <a:srgbClr val="000000"/>
                </a:solidFill>
                <a:latin typeface="Calibri"/>
                <a:ea typeface="Times New Roman"/>
              </a:rPr>
              <a:t>&gt;</a:t>
            </a:r>
            <a:r>
              <a:rPr lang="fr-FR" sz="1600" b="0" strike="noStrike" spc="-1" dirty="0">
                <a:solidFill>
                  <a:srgbClr val="000000"/>
                </a:solidFill>
                <a:latin typeface="Calibri"/>
                <a:ea typeface="Times New Roman"/>
              </a:rPr>
              <a:t> est utilisée pour créer un formulaire HTML pour la saisie de l'utilisateur.</a:t>
            </a:r>
            <a:endParaRPr lang="fr-FR" sz="1600" b="0" strike="noStrike" spc="-1" dirty="0">
              <a:solidFill>
                <a:srgbClr val="000000"/>
              </a:solidFill>
              <a:latin typeface="Arial"/>
            </a:endParaRPr>
          </a:p>
          <a:p>
            <a:pPr>
              <a:lnSpc>
                <a:spcPct val="115000"/>
              </a:lnSpc>
              <a:spcAft>
                <a:spcPts val="1001"/>
              </a:spcAft>
            </a:pPr>
            <a:r>
              <a:rPr lang="fr-CA" sz="1600" b="0" strike="noStrike" spc="-1" dirty="0">
                <a:solidFill>
                  <a:srgbClr val="000000"/>
                </a:solidFill>
                <a:latin typeface="Calibri"/>
                <a:ea typeface="Times New Roman"/>
              </a:rPr>
              <a:t>L'attribut </a:t>
            </a:r>
            <a:r>
              <a:rPr lang="fr-CA" sz="1600" b="1" strike="noStrike" spc="-1" dirty="0">
                <a:solidFill>
                  <a:schemeClr val="accent4">
                    <a:lumMod val="50000"/>
                  </a:schemeClr>
                </a:solidFill>
                <a:latin typeface="Calibri"/>
                <a:ea typeface="Times New Roman"/>
              </a:rPr>
              <a:t>action</a:t>
            </a:r>
            <a:r>
              <a:rPr lang="fr-CA" sz="1600" b="0" strike="noStrike" spc="-1" dirty="0">
                <a:solidFill>
                  <a:srgbClr val="000000"/>
                </a:solidFill>
                <a:latin typeface="Calibri"/>
                <a:ea typeface="Times New Roman"/>
              </a:rPr>
              <a:t> définit l'action à effectuer lors de la soumission du formulaire.</a:t>
            </a:r>
            <a:endParaRPr lang="fr-FR" sz="1600" b="0" strike="noStrike" spc="-1" dirty="0">
              <a:solidFill>
                <a:srgbClr val="000000"/>
              </a:solidFill>
              <a:latin typeface="Arial"/>
            </a:endParaRPr>
          </a:p>
          <a:p>
            <a:pPr>
              <a:lnSpc>
                <a:spcPct val="115000"/>
              </a:lnSpc>
              <a:spcAft>
                <a:spcPts val="1001"/>
              </a:spcAft>
            </a:pPr>
            <a:r>
              <a:rPr lang="fr-CA" sz="1600" b="0" strike="noStrike" spc="-1" dirty="0">
                <a:solidFill>
                  <a:srgbClr val="000000"/>
                </a:solidFill>
                <a:latin typeface="Calibri"/>
                <a:ea typeface="Times New Roman"/>
              </a:rPr>
              <a:t>Habituellement, les données du formulaire sont envoyées vers un fichier sur le serveur lorsque l'utilisateur clique sur le bouton </a:t>
            </a:r>
            <a:r>
              <a:rPr lang="fr-CA" sz="1600" b="1" strike="noStrike" spc="-1" dirty="0">
                <a:solidFill>
                  <a:srgbClr val="000000"/>
                </a:solidFill>
                <a:latin typeface="Calibri"/>
                <a:ea typeface="Times New Roman"/>
              </a:rPr>
              <a:t>Soumettre </a:t>
            </a:r>
            <a:r>
              <a:rPr lang="fr-CA" sz="1600" b="0" strike="noStrike" spc="-1" dirty="0">
                <a:solidFill>
                  <a:srgbClr val="000000"/>
                </a:solidFill>
                <a:latin typeface="Calibri"/>
                <a:ea typeface="Times New Roman"/>
              </a:rPr>
              <a:t>ou </a:t>
            </a:r>
            <a:r>
              <a:rPr lang="fr-CA" sz="1600" b="1" strike="noStrike" spc="-1" dirty="0">
                <a:solidFill>
                  <a:srgbClr val="000000"/>
                </a:solidFill>
                <a:latin typeface="Calibri"/>
                <a:ea typeface="Times New Roman"/>
              </a:rPr>
              <a:t>Envoyer</a:t>
            </a:r>
            <a:r>
              <a:rPr lang="fr-CA" sz="1600" b="0" strike="noStrike" spc="-1" dirty="0">
                <a:solidFill>
                  <a:srgbClr val="000000"/>
                </a:solidFill>
                <a:latin typeface="Calibri"/>
                <a:ea typeface="Times New Roman"/>
              </a:rPr>
              <a:t>.</a:t>
            </a:r>
            <a:endParaRPr lang="fr-FR" sz="1600" b="0" strike="noStrike" spc="-1" dirty="0">
              <a:solidFill>
                <a:srgbClr val="000000"/>
              </a:solidFill>
              <a:latin typeface="Arial"/>
            </a:endParaRPr>
          </a:p>
          <a:p>
            <a:pPr>
              <a:lnSpc>
                <a:spcPct val="115000"/>
              </a:lnSpc>
              <a:spcAft>
                <a:spcPts val="1001"/>
              </a:spcAft>
            </a:pPr>
            <a:r>
              <a:rPr lang="fr-CA" sz="1600" b="0" strike="noStrike" spc="-1" dirty="0">
                <a:solidFill>
                  <a:srgbClr val="000000"/>
                </a:solidFill>
                <a:latin typeface="Calibri"/>
                <a:ea typeface="Times New Roman"/>
              </a:rPr>
              <a:t>L'attribut </a:t>
            </a:r>
            <a:r>
              <a:rPr lang="fr-CA" sz="1600" b="1" strike="noStrike" spc="-1" dirty="0" err="1">
                <a:solidFill>
                  <a:schemeClr val="accent4">
                    <a:lumMod val="50000"/>
                  </a:schemeClr>
                </a:solidFill>
                <a:latin typeface="Calibri"/>
                <a:ea typeface="Times New Roman"/>
              </a:rPr>
              <a:t>method</a:t>
            </a:r>
            <a:r>
              <a:rPr lang="fr-CA" sz="1600" b="0" strike="noStrike" spc="-1" dirty="0">
                <a:solidFill>
                  <a:srgbClr val="000000"/>
                </a:solidFill>
                <a:latin typeface="Calibri"/>
                <a:ea typeface="Times New Roman"/>
              </a:rPr>
              <a:t> spécifie la méthode HTTP à utiliser lors de la soumission des données du formulaire.</a:t>
            </a:r>
            <a:endParaRPr lang="fr-FR" sz="1600" b="0" strike="noStrike" spc="-1" dirty="0">
              <a:solidFill>
                <a:srgbClr val="000000"/>
              </a:solidFill>
              <a:latin typeface="Arial"/>
            </a:endParaRPr>
          </a:p>
          <a:p>
            <a:pPr>
              <a:lnSpc>
                <a:spcPct val="115000"/>
              </a:lnSpc>
              <a:spcAft>
                <a:spcPts val="1001"/>
              </a:spcAft>
            </a:pPr>
            <a:r>
              <a:rPr lang="fr-FR" sz="1600" b="0" strike="noStrike" spc="-1" dirty="0">
                <a:solidFill>
                  <a:srgbClr val="000000"/>
                </a:solidFill>
                <a:latin typeface="Calibri"/>
                <a:ea typeface="Times New Roman"/>
              </a:rPr>
              <a:t>Les données de formulaire peuvent être envoyées sous forme de variables URL (avec </a:t>
            </a:r>
            <a:r>
              <a:rPr lang="fr-FR" sz="1600" b="1" strike="noStrike" spc="-1" dirty="0" err="1">
                <a:solidFill>
                  <a:srgbClr val="986801"/>
                </a:solidFill>
                <a:latin typeface="Calibri"/>
                <a:ea typeface="Times New Roman"/>
              </a:rPr>
              <a:t>method</a:t>
            </a:r>
            <a:r>
              <a:rPr lang="fr-FR" sz="1600" b="1" strike="noStrike" spc="-1" dirty="0">
                <a:solidFill>
                  <a:srgbClr val="000000"/>
                </a:solidFill>
                <a:latin typeface="Calibri"/>
                <a:ea typeface="Times New Roman"/>
              </a:rPr>
              <a:t>=</a:t>
            </a:r>
            <a:r>
              <a:rPr lang="fr-FR" sz="1600" b="1" strike="noStrike" spc="-1" dirty="0">
                <a:solidFill>
                  <a:srgbClr val="50A14F"/>
                </a:solidFill>
                <a:latin typeface="Calibri"/>
                <a:ea typeface="Times New Roman"/>
              </a:rPr>
              <a:t>"</a:t>
            </a:r>
            <a:r>
              <a:rPr lang="fr-FR" sz="1600" b="1" strike="noStrike" spc="-1" dirty="0" err="1">
                <a:solidFill>
                  <a:srgbClr val="50A14F"/>
                </a:solidFill>
                <a:latin typeface="Calibri"/>
                <a:ea typeface="Times New Roman"/>
              </a:rPr>
              <a:t>get</a:t>
            </a:r>
            <a:r>
              <a:rPr lang="fr-FR" sz="1600" b="1" strike="noStrike" spc="-1" dirty="0">
                <a:solidFill>
                  <a:srgbClr val="50A14F"/>
                </a:solidFill>
                <a:latin typeface="Calibri"/>
                <a:ea typeface="Times New Roman"/>
              </a:rPr>
              <a:t>"</a:t>
            </a:r>
            <a:r>
              <a:rPr lang="fr-FR" sz="1600" b="0" strike="noStrike" spc="-1" dirty="0">
                <a:solidFill>
                  <a:srgbClr val="000000"/>
                </a:solidFill>
                <a:latin typeface="Calibri"/>
                <a:ea typeface="Times New Roman"/>
              </a:rPr>
              <a:t>) ou de post-transaction HTTP (avec </a:t>
            </a:r>
            <a:r>
              <a:rPr lang="fr-FR" sz="1600" b="1" strike="noStrike" spc="-1" dirty="0" err="1">
                <a:solidFill>
                  <a:srgbClr val="986801"/>
                </a:solidFill>
                <a:latin typeface="Calibri"/>
                <a:ea typeface="Times New Roman"/>
              </a:rPr>
              <a:t>method</a:t>
            </a:r>
            <a:r>
              <a:rPr lang="fr-FR" sz="1600" b="1" strike="noStrike" spc="-1" dirty="0">
                <a:solidFill>
                  <a:srgbClr val="000000"/>
                </a:solidFill>
                <a:latin typeface="Calibri"/>
                <a:ea typeface="Times New Roman"/>
              </a:rPr>
              <a:t>=</a:t>
            </a:r>
            <a:r>
              <a:rPr lang="fr-FR" sz="1600" b="1" strike="noStrike" spc="-1" dirty="0">
                <a:solidFill>
                  <a:srgbClr val="50A14F"/>
                </a:solidFill>
                <a:latin typeface="Calibri"/>
                <a:ea typeface="Times New Roman"/>
              </a:rPr>
              <a:t>"post"</a:t>
            </a:r>
            <a:r>
              <a:rPr lang="fr-FR" sz="1600" b="0" strike="noStrike" spc="-1" dirty="0">
                <a:solidFill>
                  <a:srgbClr val="000000"/>
                </a:solidFill>
                <a:latin typeface="Calibri"/>
                <a:ea typeface="Times New Roman"/>
              </a:rPr>
              <a:t>).</a:t>
            </a:r>
            <a:endParaRPr lang="fr-FR" sz="1600" b="0" strike="noStrike" spc="-1" dirty="0">
              <a:solidFill>
                <a:srgbClr val="000000"/>
              </a:solidFill>
              <a:latin typeface="Arial"/>
            </a:endParaRPr>
          </a:p>
          <a:p>
            <a:pPr>
              <a:lnSpc>
                <a:spcPts val="1100"/>
              </a:lnSpc>
              <a:spcAft>
                <a:spcPts val="1001"/>
              </a:spcAft>
            </a:pPr>
            <a:r>
              <a:rPr lang="fr-FR" sz="1600" b="0" strike="noStrike" spc="-1" dirty="0">
                <a:solidFill>
                  <a:srgbClr val="000000"/>
                </a:solidFill>
                <a:latin typeface="Calibri"/>
                <a:ea typeface="Times New Roman"/>
              </a:rPr>
              <a:t>Remarque : La méthode </a:t>
            </a:r>
            <a:r>
              <a:rPr lang="fr-FR" sz="1600" b="1" strike="noStrike" spc="-1" dirty="0" err="1">
                <a:solidFill>
                  <a:srgbClr val="000000"/>
                </a:solidFill>
                <a:latin typeface="Calibri"/>
                <a:ea typeface="Times New Roman"/>
              </a:rPr>
              <a:t>get</a:t>
            </a:r>
            <a:r>
              <a:rPr lang="fr-FR" sz="1600" b="0" strike="noStrike" spc="-1" dirty="0">
                <a:solidFill>
                  <a:srgbClr val="000000"/>
                </a:solidFill>
                <a:latin typeface="Calibri"/>
                <a:ea typeface="Times New Roman"/>
              </a:rPr>
              <a:t> est utilisée pour l’envoi de données non sensibles (car visibles dans l’url), la méthode </a:t>
            </a:r>
            <a:r>
              <a:rPr lang="fr-FR" sz="1600" b="1" strike="noStrike" spc="-1" dirty="0">
                <a:solidFill>
                  <a:srgbClr val="000000"/>
                </a:solidFill>
                <a:latin typeface="Calibri"/>
                <a:ea typeface="Times New Roman"/>
              </a:rPr>
              <a:t>post</a:t>
            </a:r>
            <a:endParaRPr lang="fr-FR" sz="1600" b="0" strike="noStrike" spc="-1" dirty="0">
              <a:solidFill>
                <a:srgbClr val="000000"/>
              </a:solidFill>
              <a:latin typeface="Arial"/>
            </a:endParaRPr>
          </a:p>
          <a:p>
            <a:pPr>
              <a:lnSpc>
                <a:spcPts val="1100"/>
              </a:lnSpc>
              <a:spcAft>
                <a:spcPts val="1001"/>
              </a:spcAft>
            </a:pPr>
            <a:r>
              <a:rPr lang="fr-FR" sz="1600" b="0" strike="noStrike" spc="-1" dirty="0">
                <a:solidFill>
                  <a:srgbClr val="000000"/>
                </a:solidFill>
                <a:latin typeface="Calibri"/>
                <a:ea typeface="Times New Roman"/>
              </a:rPr>
              <a:t>est utilisée pour l’envoi de données sensibles (les données ne sont pas visibles dans l’url)</a:t>
            </a:r>
            <a:endParaRPr lang="fr-FR" sz="1600" b="0" strike="noStrike" spc="-1" dirty="0">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6" name="Connecteur droit 12"/>
          <p:cNvCxnSpPr/>
          <p:nvPr/>
        </p:nvCxnSpPr>
        <p:spPr>
          <a:xfrm>
            <a:off x="240840" y="6459480"/>
            <a:ext cx="360" cy="398880"/>
          </a:xfrm>
          <a:prstGeom prst="straightConnector1">
            <a:avLst/>
          </a:prstGeom>
          <a:ln w="139700">
            <a:solidFill>
              <a:srgbClr val="ED7D31"/>
            </a:solidFill>
          </a:ln>
        </p:spPr>
      </p:cxnSp>
      <p:grpSp>
        <p:nvGrpSpPr>
          <p:cNvPr id="527" name="Groupe 12"/>
          <p:cNvGrpSpPr/>
          <p:nvPr/>
        </p:nvGrpSpPr>
        <p:grpSpPr>
          <a:xfrm>
            <a:off x="9233640" y="-30600"/>
            <a:ext cx="2958120" cy="564840"/>
            <a:chOff x="9233640" y="-30600"/>
            <a:chExt cx="2958120" cy="564840"/>
          </a:xfrm>
        </p:grpSpPr>
        <p:sp>
          <p:nvSpPr>
            <p:cNvPr id="52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2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30" name="Graphique 218"/>
          <p:cNvPicPr/>
          <p:nvPr/>
        </p:nvPicPr>
        <p:blipFill>
          <a:blip r:embed="rId2"/>
          <a:stretch/>
        </p:blipFill>
        <p:spPr>
          <a:xfrm>
            <a:off x="240840" y="193320"/>
            <a:ext cx="1424520" cy="311400"/>
          </a:xfrm>
          <a:prstGeom prst="rect">
            <a:avLst/>
          </a:prstGeom>
          <a:ln w="0">
            <a:noFill/>
          </a:ln>
        </p:spPr>
      </p:pic>
      <p:sp>
        <p:nvSpPr>
          <p:cNvPr id="53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32" name="Connecteur droit 12"/>
          <p:cNvCxnSpPr/>
          <p:nvPr/>
        </p:nvCxnSpPr>
        <p:spPr>
          <a:xfrm>
            <a:off x="10526040" y="70920"/>
            <a:ext cx="1416600" cy="360"/>
          </a:xfrm>
          <a:prstGeom prst="straightConnector1">
            <a:avLst/>
          </a:prstGeom>
          <a:ln w="57150">
            <a:solidFill>
              <a:srgbClr val="ED7D31"/>
            </a:solidFill>
          </a:ln>
        </p:spPr>
      </p:cxnSp>
      <p:sp>
        <p:nvSpPr>
          <p:cNvPr id="533" name="PlaceHolder 1"/>
          <p:cNvSpPr>
            <a:spLocks noGrp="1"/>
          </p:cNvSpPr>
          <p:nvPr>
            <p:ph type="sldNum" idx="3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32</a:t>
            </a:r>
            <a:endParaRPr lang="fr-FR" sz="1000" b="0" strike="noStrike" spc="-1">
              <a:solidFill>
                <a:srgbClr val="000000"/>
              </a:solidFill>
              <a:latin typeface="Times New Roman"/>
            </a:endParaRPr>
          </a:p>
        </p:txBody>
      </p:sp>
      <p:sp>
        <p:nvSpPr>
          <p:cNvPr id="534"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35"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36" name="ZoneTexte 4"/>
          <p:cNvSpPr/>
          <p:nvPr/>
        </p:nvSpPr>
        <p:spPr>
          <a:xfrm>
            <a:off x="1481400" y="2127960"/>
            <a:ext cx="9230040" cy="2128403"/>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dirty="0">
                <a:solidFill>
                  <a:srgbClr val="000000"/>
                </a:solidFill>
                <a:latin typeface="Calibri"/>
                <a:ea typeface="Times New Roman"/>
              </a:rPr>
              <a:t>L' élément </a:t>
            </a:r>
            <a:r>
              <a:rPr lang="fr-FR" sz="1600" b="1" strike="noStrike" spc="-1" dirty="0">
                <a:solidFill>
                  <a:srgbClr val="000000"/>
                </a:solidFill>
                <a:latin typeface="Calibri"/>
                <a:ea typeface="Times New Roman"/>
              </a:rPr>
              <a:t>&lt;</a:t>
            </a:r>
            <a:r>
              <a:rPr lang="fr-FR" sz="1600" b="1" strike="noStrike" spc="-1" dirty="0" err="1">
                <a:solidFill>
                  <a:srgbClr val="E45649"/>
                </a:solidFill>
                <a:latin typeface="Calibri"/>
                <a:ea typeface="Times New Roman"/>
              </a:rPr>
              <a:t>form</a:t>
            </a:r>
            <a:r>
              <a:rPr lang="fr-FR" sz="1600" b="1" strike="noStrike" spc="-1" dirty="0">
                <a:solidFill>
                  <a:srgbClr val="000000"/>
                </a:solidFill>
                <a:latin typeface="Calibri"/>
                <a:ea typeface="Times New Roman"/>
              </a:rPr>
              <a:t>&gt;</a:t>
            </a:r>
            <a:r>
              <a:rPr lang="fr-FR" sz="1600" b="0" strike="noStrike" spc="-1" dirty="0">
                <a:solidFill>
                  <a:srgbClr val="000000"/>
                </a:solidFill>
                <a:latin typeface="Calibri"/>
                <a:ea typeface="Times New Roman"/>
              </a:rPr>
              <a:t> en HTML peut contenir un ou plusieurs des éléments de formulaire.</a:t>
            </a:r>
            <a:endParaRPr lang="fr-FR" sz="1600" b="0" strike="noStrike" spc="-1" dirty="0">
              <a:solidFill>
                <a:srgbClr val="000000"/>
              </a:solidFill>
              <a:latin typeface="Arial"/>
            </a:endParaRPr>
          </a:p>
          <a:p>
            <a:pPr>
              <a:lnSpc>
                <a:spcPct val="115000"/>
              </a:lnSpc>
              <a:spcAft>
                <a:spcPts val="1001"/>
              </a:spcAft>
            </a:pPr>
            <a:r>
              <a:rPr lang="fr-FR" sz="1600" b="0" strike="noStrike" spc="-1" dirty="0">
                <a:solidFill>
                  <a:srgbClr val="000000"/>
                </a:solidFill>
                <a:latin typeface="Calibri"/>
                <a:ea typeface="Times New Roman"/>
              </a:rPr>
              <a:t>En voici quelques-uns :</a:t>
            </a:r>
            <a:endParaRPr lang="fr-FR" sz="1600" b="0" strike="noStrike" spc="-1" dirty="0">
              <a:solidFill>
                <a:srgbClr val="000000"/>
              </a:solidFill>
              <a:latin typeface="Arial"/>
            </a:endParaRPr>
          </a:p>
          <a:p>
            <a:pPr marL="343080" indent="-343080">
              <a:lnSpc>
                <a:spcPts val="2401"/>
              </a:lnSpc>
              <a:buClr>
                <a:srgbClr val="000000"/>
              </a:buClr>
              <a:buFont typeface="Wingdings" charset="2"/>
              <a:buChar char=""/>
              <a:tabLst>
                <a:tab pos="457200" algn="l"/>
              </a:tabLst>
            </a:pPr>
            <a:r>
              <a:rPr lang="fr-FR" sz="1800" b="0" strike="noStrike" spc="-1" dirty="0">
                <a:solidFill>
                  <a:srgbClr val="000000"/>
                </a:solidFill>
                <a:latin typeface="Calibri"/>
                <a:ea typeface="Times New Roman"/>
              </a:rPr>
              <a:t>&lt;</a:t>
            </a:r>
            <a:r>
              <a:rPr lang="fr-FR" sz="1800" b="0" strike="noStrike" spc="-1" dirty="0">
                <a:solidFill>
                  <a:srgbClr val="E45649"/>
                </a:solidFill>
                <a:latin typeface="Calibri"/>
                <a:ea typeface="Times New Roman"/>
              </a:rPr>
              <a:t>label</a:t>
            </a:r>
            <a:r>
              <a:rPr lang="fr-FR" sz="1800" b="0" strike="noStrike" spc="-1" dirty="0">
                <a:solidFill>
                  <a:srgbClr val="000000"/>
                </a:solidFill>
                <a:latin typeface="Calibri"/>
                <a:ea typeface="Times New Roman"/>
              </a:rPr>
              <a:t>&gt;&lt;</a:t>
            </a:r>
            <a:r>
              <a:rPr lang="fr-FR" sz="1800" b="0" strike="noStrike" spc="-1" dirty="0">
                <a:solidFill>
                  <a:srgbClr val="E45649"/>
                </a:solidFill>
                <a:latin typeface="Calibri"/>
                <a:ea typeface="Times New Roman"/>
              </a:rPr>
              <a:t>/label</a:t>
            </a:r>
            <a:r>
              <a:rPr lang="fr-FR" sz="1800" b="0" strike="noStrike" spc="-1" dirty="0">
                <a:solidFill>
                  <a:srgbClr val="000000"/>
                </a:solidFill>
                <a:latin typeface="Calibri"/>
                <a:ea typeface="Times New Roman"/>
              </a:rPr>
              <a:t>&gt;</a:t>
            </a:r>
            <a:endParaRPr lang="fr-FR" sz="1800" b="0" strike="noStrike" spc="-1" dirty="0">
              <a:solidFill>
                <a:srgbClr val="000000"/>
              </a:solidFill>
              <a:latin typeface="Arial"/>
            </a:endParaRPr>
          </a:p>
          <a:p>
            <a:pPr marL="343080" indent="-343080">
              <a:lnSpc>
                <a:spcPts val="2401"/>
              </a:lnSpc>
              <a:buClr>
                <a:srgbClr val="000000"/>
              </a:buClr>
              <a:buFont typeface="Wingdings" charset="2"/>
              <a:buChar char=""/>
              <a:tabLst>
                <a:tab pos="457200" algn="l"/>
              </a:tabLst>
            </a:pPr>
            <a:r>
              <a:rPr lang="fr-FR" sz="1800" b="0" strike="noStrike" spc="-1" dirty="0">
                <a:solidFill>
                  <a:srgbClr val="000000"/>
                </a:solidFill>
                <a:latin typeface="Calibri"/>
                <a:ea typeface="Times New Roman"/>
              </a:rPr>
              <a:t>&lt;</a:t>
            </a:r>
            <a:r>
              <a:rPr lang="fr-FR" sz="1800" b="0" strike="noStrike" spc="-1" dirty="0">
                <a:solidFill>
                  <a:srgbClr val="E45649"/>
                </a:solidFill>
                <a:latin typeface="Calibri"/>
                <a:ea typeface="Times New Roman"/>
              </a:rPr>
              <a:t>input /</a:t>
            </a:r>
            <a:r>
              <a:rPr lang="fr-FR" sz="1800" b="0" strike="noStrike" spc="-1" dirty="0">
                <a:solidFill>
                  <a:srgbClr val="000000"/>
                </a:solidFill>
                <a:latin typeface="Calibri"/>
                <a:ea typeface="Times New Roman"/>
              </a:rPr>
              <a:t>&gt;</a:t>
            </a:r>
            <a:endParaRPr lang="fr-FR" sz="1800" b="0" strike="noStrike" spc="-1" dirty="0">
              <a:solidFill>
                <a:srgbClr val="000000"/>
              </a:solidFill>
              <a:latin typeface="Arial"/>
            </a:endParaRPr>
          </a:p>
          <a:p>
            <a:pPr marL="343080" indent="-343080">
              <a:lnSpc>
                <a:spcPts val="2401"/>
              </a:lnSpc>
              <a:buClr>
                <a:srgbClr val="000000"/>
              </a:buClr>
              <a:buFont typeface="Wingdings" charset="2"/>
              <a:buChar char=""/>
              <a:tabLst>
                <a:tab pos="457200" algn="l"/>
              </a:tabLst>
            </a:pPr>
            <a:r>
              <a:rPr lang="fr-FR" sz="1800" b="0" strike="noStrike" spc="-1" dirty="0">
                <a:solidFill>
                  <a:srgbClr val="000000"/>
                </a:solidFill>
                <a:latin typeface="Calibri"/>
                <a:ea typeface="Times New Roman"/>
              </a:rPr>
              <a:t>&lt;</a:t>
            </a:r>
            <a:r>
              <a:rPr lang="fr-FR" sz="1800" b="0" strike="noStrike" spc="-1" dirty="0">
                <a:solidFill>
                  <a:srgbClr val="E45649"/>
                </a:solidFill>
                <a:latin typeface="Calibri"/>
                <a:ea typeface="Times New Roman"/>
              </a:rPr>
              <a:t>select</a:t>
            </a:r>
            <a:r>
              <a:rPr lang="fr-FR" sz="1800" b="0" strike="noStrike" spc="-1" dirty="0">
                <a:solidFill>
                  <a:srgbClr val="000000"/>
                </a:solidFill>
                <a:latin typeface="Calibri"/>
                <a:ea typeface="Times New Roman"/>
              </a:rPr>
              <a:t>&gt;&lt;</a:t>
            </a:r>
            <a:r>
              <a:rPr lang="fr-FR" sz="1800" b="0" strike="noStrike" spc="-1" dirty="0">
                <a:solidFill>
                  <a:srgbClr val="E45649"/>
                </a:solidFill>
                <a:latin typeface="Calibri"/>
                <a:ea typeface="Times New Roman"/>
              </a:rPr>
              <a:t>/select</a:t>
            </a:r>
            <a:r>
              <a:rPr lang="fr-FR" sz="1800" b="0" strike="noStrike" spc="-1" dirty="0">
                <a:solidFill>
                  <a:srgbClr val="000000"/>
                </a:solidFill>
                <a:latin typeface="Calibri"/>
                <a:ea typeface="Times New Roman"/>
              </a:rPr>
              <a:t>&gt; et &lt;</a:t>
            </a:r>
            <a:r>
              <a:rPr lang="fr-FR" sz="1800" b="0" strike="noStrike" spc="-1" dirty="0">
                <a:solidFill>
                  <a:srgbClr val="E45649"/>
                </a:solidFill>
                <a:latin typeface="Calibri"/>
                <a:ea typeface="Times New Roman"/>
              </a:rPr>
              <a:t>option</a:t>
            </a:r>
            <a:r>
              <a:rPr lang="fr-FR" sz="1800" b="0" strike="noStrike" spc="-1" dirty="0">
                <a:solidFill>
                  <a:srgbClr val="000000"/>
                </a:solidFill>
                <a:latin typeface="Calibri"/>
                <a:ea typeface="Times New Roman"/>
              </a:rPr>
              <a:t>&gt;&lt;</a:t>
            </a:r>
            <a:r>
              <a:rPr lang="fr-FR" sz="1800" b="0" strike="noStrike" spc="-1" dirty="0">
                <a:solidFill>
                  <a:srgbClr val="E45649"/>
                </a:solidFill>
                <a:latin typeface="Calibri"/>
                <a:ea typeface="Times New Roman"/>
              </a:rPr>
              <a:t>/option</a:t>
            </a:r>
            <a:r>
              <a:rPr lang="fr-FR" sz="1800" b="0" strike="noStrike" spc="-1" dirty="0">
                <a:solidFill>
                  <a:srgbClr val="000000"/>
                </a:solidFill>
                <a:latin typeface="Calibri"/>
                <a:ea typeface="Times New Roman"/>
              </a:rPr>
              <a:t>&gt;</a:t>
            </a:r>
          </a:p>
          <a:p>
            <a:pPr marL="343080" indent="-343080">
              <a:lnSpc>
                <a:spcPts val="2401"/>
              </a:lnSpc>
              <a:buClr>
                <a:srgbClr val="000000"/>
              </a:buClr>
              <a:buFont typeface="Wingdings" charset="2"/>
              <a:buChar char=""/>
              <a:tabLst>
                <a:tab pos="457200" algn="l"/>
              </a:tabLst>
            </a:pPr>
            <a:r>
              <a:rPr lang="fr-FR" sz="1800" b="0" strike="noStrike" spc="-1" dirty="0">
                <a:solidFill>
                  <a:srgbClr val="000000"/>
                </a:solidFill>
                <a:latin typeface="Calibri"/>
                <a:ea typeface="Times New Roman"/>
              </a:rPr>
              <a:t>&lt;</a:t>
            </a:r>
            <a:r>
              <a:rPr lang="fr-FR" sz="1800" b="0" strike="noStrike" spc="-1" dirty="0" err="1">
                <a:solidFill>
                  <a:srgbClr val="E45649"/>
                </a:solidFill>
                <a:latin typeface="Calibri"/>
                <a:ea typeface="Times New Roman"/>
              </a:rPr>
              <a:t>textarea</a:t>
            </a:r>
            <a:r>
              <a:rPr lang="fr-FR" sz="1800" b="0" strike="noStrike" spc="-1" dirty="0">
                <a:solidFill>
                  <a:srgbClr val="000000"/>
                </a:solidFill>
                <a:latin typeface="Calibri"/>
                <a:ea typeface="Times New Roman"/>
              </a:rPr>
              <a:t>&gt;&lt;</a:t>
            </a:r>
            <a:r>
              <a:rPr lang="fr-FR" sz="1800" b="0" strike="noStrike" spc="-1" dirty="0">
                <a:solidFill>
                  <a:srgbClr val="E45649"/>
                </a:solidFill>
                <a:latin typeface="Calibri"/>
                <a:ea typeface="Times New Roman"/>
              </a:rPr>
              <a:t>/</a:t>
            </a:r>
            <a:r>
              <a:rPr lang="fr-FR" sz="1800" b="0" strike="noStrike" spc="-1" dirty="0" err="1">
                <a:solidFill>
                  <a:srgbClr val="E45649"/>
                </a:solidFill>
                <a:latin typeface="Calibri"/>
                <a:ea typeface="Times New Roman"/>
              </a:rPr>
              <a:t>textarea</a:t>
            </a:r>
            <a:r>
              <a:rPr lang="fr-FR" sz="1800" b="0" strike="noStrike" spc="-1" dirty="0">
                <a:solidFill>
                  <a:srgbClr val="000000"/>
                </a:solidFill>
                <a:latin typeface="Calibri"/>
                <a:ea typeface="Times New Roman"/>
              </a:rPr>
              <a:t>&gt;</a:t>
            </a:r>
            <a:endParaRPr lang="fr-FR" sz="1800" b="0" strike="noStrike" spc="-1" dirty="0">
              <a:solidFill>
                <a:srgbClr val="000000"/>
              </a:solidFill>
              <a:latin typeface="Arial"/>
            </a:endParaRPr>
          </a:p>
        </p:txBody>
      </p:sp>
      <p:sp>
        <p:nvSpPr>
          <p:cNvPr id="537" name="TextBox 5"/>
          <p:cNvSpPr/>
          <p:nvPr/>
        </p:nvSpPr>
        <p:spPr>
          <a:xfrm>
            <a:off x="3903480" y="5277960"/>
            <a:ext cx="7133400" cy="6397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en-US" sz="1800" b="0" strike="noStrike" spc="-1">
                <a:solidFill>
                  <a:srgbClr val="000000"/>
                </a:solidFill>
                <a:latin typeface="Calibri"/>
                <a:ea typeface="Calibri"/>
              </a:rPr>
              <a:t>Pour en savoir plus :</a:t>
            </a:r>
            <a:endParaRPr lang="fr-FR" sz="1800" b="0" strike="noStrike" spc="-1">
              <a:solidFill>
                <a:srgbClr val="000000"/>
              </a:solidFill>
              <a:latin typeface="Arial"/>
            </a:endParaRPr>
          </a:p>
          <a:p>
            <a:pPr algn="ctr">
              <a:lnSpc>
                <a:spcPct val="100000"/>
              </a:lnSpc>
            </a:pPr>
            <a:r>
              <a:rPr lang="en-US" sz="1800" b="0" u="sng" strike="noStrike" spc="-1">
                <a:solidFill>
                  <a:srgbClr val="0563C1"/>
                </a:solidFill>
                <a:uFillTx/>
                <a:latin typeface="Calibri"/>
                <a:ea typeface="Calibri"/>
                <a:hlinkClick r:id="rId3"/>
              </a:rPr>
              <a:t>https://developer.mozilla.org/fr/docs/Web/HTML/Element#formulaires</a:t>
            </a:r>
            <a:endParaRPr lang="fr-FR" sz="18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8" name="Connecteur droit 12"/>
          <p:cNvCxnSpPr/>
          <p:nvPr/>
        </p:nvCxnSpPr>
        <p:spPr>
          <a:xfrm>
            <a:off x="240840" y="6459480"/>
            <a:ext cx="360" cy="398880"/>
          </a:xfrm>
          <a:prstGeom prst="straightConnector1">
            <a:avLst/>
          </a:prstGeom>
          <a:ln w="139700">
            <a:solidFill>
              <a:srgbClr val="ED7D31"/>
            </a:solidFill>
          </a:ln>
        </p:spPr>
      </p:cxnSp>
      <p:grpSp>
        <p:nvGrpSpPr>
          <p:cNvPr id="539" name="Groupe 12"/>
          <p:cNvGrpSpPr/>
          <p:nvPr/>
        </p:nvGrpSpPr>
        <p:grpSpPr>
          <a:xfrm>
            <a:off x="9233640" y="-30600"/>
            <a:ext cx="2958120" cy="564840"/>
            <a:chOff x="9233640" y="-30600"/>
            <a:chExt cx="2958120" cy="564840"/>
          </a:xfrm>
        </p:grpSpPr>
        <p:sp>
          <p:nvSpPr>
            <p:cNvPr id="54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4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42" name="Graphique 218"/>
          <p:cNvPicPr/>
          <p:nvPr/>
        </p:nvPicPr>
        <p:blipFill>
          <a:blip r:embed="rId2"/>
          <a:stretch/>
        </p:blipFill>
        <p:spPr>
          <a:xfrm>
            <a:off x="240840" y="193320"/>
            <a:ext cx="1424520" cy="311400"/>
          </a:xfrm>
          <a:prstGeom prst="rect">
            <a:avLst/>
          </a:prstGeom>
          <a:ln w="0">
            <a:noFill/>
          </a:ln>
        </p:spPr>
      </p:pic>
      <p:sp>
        <p:nvSpPr>
          <p:cNvPr id="54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44" name="Connecteur droit 12"/>
          <p:cNvCxnSpPr/>
          <p:nvPr/>
        </p:nvCxnSpPr>
        <p:spPr>
          <a:xfrm>
            <a:off x="10526040" y="70920"/>
            <a:ext cx="1416600" cy="360"/>
          </a:xfrm>
          <a:prstGeom prst="straightConnector1">
            <a:avLst/>
          </a:prstGeom>
          <a:ln w="57150">
            <a:solidFill>
              <a:srgbClr val="ED7D31"/>
            </a:solidFill>
          </a:ln>
        </p:spPr>
      </p:cxnSp>
      <p:sp>
        <p:nvSpPr>
          <p:cNvPr id="545" name="PlaceHolder 1"/>
          <p:cNvSpPr>
            <a:spLocks noGrp="1"/>
          </p:cNvSpPr>
          <p:nvPr>
            <p:ph type="sldNum" idx="3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33</a:t>
            </a:r>
            <a:endParaRPr lang="fr-FR" sz="1000" b="0" strike="noStrike" spc="-1">
              <a:solidFill>
                <a:srgbClr val="000000"/>
              </a:solidFill>
              <a:latin typeface="Times New Roman"/>
            </a:endParaRPr>
          </a:p>
        </p:txBody>
      </p:sp>
      <p:sp>
        <p:nvSpPr>
          <p:cNvPr id="546"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47"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48" name="ZoneTexte 4"/>
          <p:cNvSpPr/>
          <p:nvPr/>
        </p:nvSpPr>
        <p:spPr>
          <a:xfrm>
            <a:off x="1482480" y="2127960"/>
            <a:ext cx="5357520" cy="38451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just">
              <a:lnSpc>
                <a:spcPct val="100000"/>
              </a:lnSpc>
              <a:spcBef>
                <a:spcPts val="283"/>
              </a:spcBef>
              <a:spcAft>
                <a:spcPts val="283"/>
              </a:spcAft>
            </a:pPr>
            <a:r>
              <a:rPr lang="fr-CA" sz="1600" b="0" strike="noStrike" spc="-1">
                <a:solidFill>
                  <a:srgbClr val="000000"/>
                </a:solidFill>
                <a:latin typeface="Calibri"/>
                <a:ea typeface="Times New Roman"/>
              </a:rPr>
              <a:t>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label</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définit une étiquette pour plusieurs éléments de formulaire.</a:t>
            </a:r>
            <a:endParaRPr lang="fr-FR" sz="1600" b="0" strike="noStrike" spc="-1">
              <a:solidFill>
                <a:srgbClr val="000000"/>
              </a:solidFill>
              <a:latin typeface="Arial"/>
              <a:ea typeface="Microsoft YaHei"/>
            </a:endParaRPr>
          </a:p>
          <a:p>
            <a:pPr algn="just">
              <a:lnSpc>
                <a:spcPct val="115000"/>
              </a:lnSpc>
              <a:spcBef>
                <a:spcPts val="283"/>
              </a:spcBef>
              <a:spcAft>
                <a:spcPts val="1284"/>
              </a:spcAft>
            </a:pPr>
            <a:r>
              <a:rPr lang="fr-CA" sz="1600" b="0" strike="noStrike" spc="-1">
                <a:solidFill>
                  <a:srgbClr val="000000"/>
                </a:solidFill>
                <a:latin typeface="Calibri"/>
                <a:ea typeface="Times New Roman"/>
              </a:rPr>
              <a:t>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label</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est utile pour les utilisateurs de lecteurs d'écran, car le lecteur d'écran lira à haute voix l'étiquette lorsque l'utilisateur se concentrera sur l'élément d'entrée.</a:t>
            </a:r>
            <a:endParaRPr lang="fr-FR" sz="1600" b="0" strike="noStrike" spc="-1">
              <a:solidFill>
                <a:srgbClr val="000000"/>
              </a:solidFill>
              <a:latin typeface="Arial"/>
              <a:ea typeface="Microsoft YaHei"/>
            </a:endParaRPr>
          </a:p>
          <a:p>
            <a:pPr algn="just">
              <a:lnSpc>
                <a:spcPct val="115000"/>
              </a:lnSpc>
              <a:spcBef>
                <a:spcPts val="283"/>
              </a:spcBef>
              <a:spcAft>
                <a:spcPts val="1284"/>
              </a:spcAft>
            </a:pPr>
            <a:r>
              <a:rPr lang="fr-CA" sz="1600" b="0" strike="noStrike" spc="-1">
                <a:solidFill>
                  <a:srgbClr val="000000"/>
                </a:solidFill>
                <a:latin typeface="Calibri"/>
                <a:ea typeface="Times New Roman"/>
              </a:rPr>
              <a:t>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label</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aide également les utilisateurs qui ont des difficultés à cliquer sur de très petites régions (telles que des boutons radio ou des cases à cocher) - car lorsque l'utilisateur clique sur le texte dans 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label</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il bascule le bouton radio/case à cocher.</a:t>
            </a:r>
            <a:endParaRPr lang="fr-FR" sz="1600" b="0" strike="noStrike" spc="-1">
              <a:solidFill>
                <a:srgbClr val="000000"/>
              </a:solidFill>
              <a:latin typeface="Arial"/>
              <a:ea typeface="Microsoft YaHei"/>
            </a:endParaRPr>
          </a:p>
          <a:p>
            <a:pPr algn="just">
              <a:lnSpc>
                <a:spcPct val="115000"/>
              </a:lnSpc>
              <a:spcBef>
                <a:spcPts val="283"/>
              </a:spcBef>
              <a:spcAft>
                <a:spcPts val="1284"/>
              </a:spcAft>
            </a:pPr>
            <a:r>
              <a:rPr lang="fr-CA" sz="1600" b="0" strike="noStrike" spc="-1">
                <a:solidFill>
                  <a:srgbClr val="000000"/>
                </a:solidFill>
                <a:latin typeface="Calibri"/>
                <a:ea typeface="Times New Roman"/>
              </a:rPr>
              <a:t>L'attribut </a:t>
            </a:r>
            <a:r>
              <a:rPr lang="fr-CA" sz="1600" b="1" strike="noStrike" spc="-1">
                <a:solidFill>
                  <a:srgbClr val="000000"/>
                </a:solidFill>
                <a:latin typeface="Calibri"/>
                <a:ea typeface="Times New Roman"/>
              </a:rPr>
              <a:t>for</a:t>
            </a:r>
            <a:r>
              <a:rPr lang="fr-CA" sz="1600" b="0" strike="noStrike" spc="-1">
                <a:solidFill>
                  <a:srgbClr val="000000"/>
                </a:solidFill>
                <a:latin typeface="Calibri"/>
                <a:ea typeface="Times New Roman"/>
              </a:rPr>
              <a:t> de la balise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label</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doit être égal à l'attribut </a:t>
            </a:r>
            <a:r>
              <a:rPr lang="fr-CA" sz="1600" b="1" strike="noStrike" spc="-1">
                <a:solidFill>
                  <a:srgbClr val="000000"/>
                </a:solidFill>
                <a:latin typeface="Calibri"/>
                <a:ea typeface="Times New Roman"/>
              </a:rPr>
              <a:t>id</a:t>
            </a:r>
            <a:r>
              <a:rPr lang="fr-CA" sz="1600" b="0" strike="noStrike" spc="-1">
                <a:solidFill>
                  <a:srgbClr val="000000"/>
                </a:solidFill>
                <a:latin typeface="Calibri"/>
                <a:ea typeface="Times New Roman"/>
              </a:rPr>
              <a:t> de 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pour les lier ensemble.</a:t>
            </a:r>
            <a:endParaRPr lang="fr-FR" sz="1600" b="0" strike="noStrike" spc="-1">
              <a:solidFill>
                <a:srgbClr val="000000"/>
              </a:solidFill>
              <a:latin typeface="Arial"/>
              <a:ea typeface="Microsoft YaHei"/>
            </a:endParaRPr>
          </a:p>
        </p:txBody>
      </p:sp>
      <p:sp>
        <p:nvSpPr>
          <p:cNvPr id="549" name="ZoneTexte 548"/>
          <p:cNvSpPr txBox="1"/>
          <p:nvPr/>
        </p:nvSpPr>
        <p:spPr>
          <a:xfrm>
            <a:off x="7200000" y="3600000"/>
            <a:ext cx="4320000" cy="907560"/>
          </a:xfrm>
          <a:prstGeom prst="rect">
            <a:avLst/>
          </a:prstGeom>
          <a:noFill/>
          <a:ln w="0">
            <a:noFill/>
          </a:ln>
        </p:spPr>
        <p:txBody>
          <a:bodyPr lIns="90000" tIns="45000" rIns="90000" bIns="45000" anchor="t">
            <a:noAutofit/>
          </a:bodyPr>
          <a:lstStyle/>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&gt;First name :&lt;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"text"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"John"</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"fname"</a:t>
            </a:r>
            <a:r>
              <a:rPr lang="fr-FR" sz="1800" b="0" strike="noStrike" spc="-1">
                <a:solidFill>
                  <a:srgbClr val="000000"/>
                </a:solidFill>
                <a:latin typeface="Calibri"/>
                <a:ea typeface="Calibri"/>
              </a:rPr>
              <a:t>&gt;</a:t>
            </a:r>
            <a:endParaRPr lang="fr-FR" sz="18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0" name="Connecteur droit 12"/>
          <p:cNvCxnSpPr/>
          <p:nvPr/>
        </p:nvCxnSpPr>
        <p:spPr>
          <a:xfrm>
            <a:off x="240840" y="6459480"/>
            <a:ext cx="360" cy="398880"/>
          </a:xfrm>
          <a:prstGeom prst="straightConnector1">
            <a:avLst/>
          </a:prstGeom>
          <a:ln w="139700">
            <a:solidFill>
              <a:srgbClr val="ED7D31"/>
            </a:solidFill>
          </a:ln>
        </p:spPr>
      </p:cxnSp>
      <p:grpSp>
        <p:nvGrpSpPr>
          <p:cNvPr id="551" name="Groupe 12"/>
          <p:cNvGrpSpPr/>
          <p:nvPr/>
        </p:nvGrpSpPr>
        <p:grpSpPr>
          <a:xfrm>
            <a:off x="9233640" y="-30600"/>
            <a:ext cx="2958120" cy="564840"/>
            <a:chOff x="9233640" y="-30600"/>
            <a:chExt cx="2958120" cy="564840"/>
          </a:xfrm>
        </p:grpSpPr>
        <p:sp>
          <p:nvSpPr>
            <p:cNvPr id="55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5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54" name="Graphique 218"/>
          <p:cNvPicPr/>
          <p:nvPr/>
        </p:nvPicPr>
        <p:blipFill>
          <a:blip r:embed="rId2"/>
          <a:stretch/>
        </p:blipFill>
        <p:spPr>
          <a:xfrm>
            <a:off x="240840" y="193320"/>
            <a:ext cx="1424520" cy="311400"/>
          </a:xfrm>
          <a:prstGeom prst="rect">
            <a:avLst/>
          </a:prstGeom>
          <a:ln w="0">
            <a:noFill/>
          </a:ln>
        </p:spPr>
      </p:pic>
      <p:sp>
        <p:nvSpPr>
          <p:cNvPr id="55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56" name="Connecteur droit 12"/>
          <p:cNvCxnSpPr/>
          <p:nvPr/>
        </p:nvCxnSpPr>
        <p:spPr>
          <a:xfrm>
            <a:off x="10526040" y="70920"/>
            <a:ext cx="1416600" cy="360"/>
          </a:xfrm>
          <a:prstGeom prst="straightConnector1">
            <a:avLst/>
          </a:prstGeom>
          <a:ln w="57150">
            <a:solidFill>
              <a:srgbClr val="ED7D31"/>
            </a:solidFill>
          </a:ln>
        </p:spPr>
      </p:cxnSp>
      <p:sp>
        <p:nvSpPr>
          <p:cNvPr id="557" name="PlaceHolder 1"/>
          <p:cNvSpPr>
            <a:spLocks noGrp="1"/>
          </p:cNvSpPr>
          <p:nvPr>
            <p:ph type="sldNum" idx="3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33</a:t>
            </a:r>
            <a:endParaRPr lang="fr-FR" sz="1000" b="0" strike="noStrike" spc="-1">
              <a:solidFill>
                <a:srgbClr val="000000"/>
              </a:solidFill>
              <a:latin typeface="Times New Roman"/>
            </a:endParaRPr>
          </a:p>
        </p:txBody>
      </p:sp>
      <p:sp>
        <p:nvSpPr>
          <p:cNvPr id="558"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59"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60" name="ZoneTexte 4"/>
          <p:cNvSpPr/>
          <p:nvPr/>
        </p:nvSpPr>
        <p:spPr>
          <a:xfrm>
            <a:off x="1470600" y="1852560"/>
            <a:ext cx="9230040" cy="43916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15000"/>
              </a:lnSpc>
              <a:spcAft>
                <a:spcPts val="1001"/>
              </a:spcAft>
            </a:pPr>
            <a:r>
              <a:rPr lang="fr-CA" sz="1600" b="0" strike="noStrike" spc="-1">
                <a:solidFill>
                  <a:srgbClr val="000000"/>
                </a:solidFill>
                <a:latin typeface="Calibri"/>
                <a:ea typeface="Times New Roman"/>
              </a:rPr>
              <a:t>L'un des éléments de formulaire les plus utilisés est 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a:t>
            </a:r>
            <a:endParaRPr lang="fr-FR" sz="1600" b="0" strike="noStrike" spc="-1">
              <a:solidFill>
                <a:srgbClr val="000000"/>
              </a:solidFill>
              <a:latin typeface="Arial"/>
            </a:endParaRPr>
          </a:p>
          <a:p>
            <a:pPr>
              <a:lnSpc>
                <a:spcPct val="115000"/>
              </a:lnSpc>
              <a:spcAft>
                <a:spcPts val="1001"/>
              </a:spcAft>
            </a:pPr>
            <a:r>
              <a:rPr lang="fr-CA" sz="1600" b="0" strike="noStrike" spc="-1">
                <a:solidFill>
                  <a:srgbClr val="000000"/>
                </a:solidFill>
                <a:latin typeface="Calibri"/>
                <a:ea typeface="Times New Roman"/>
              </a:rPr>
              <a:t>L'élément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peut être affiché de plusieurs manières, selon l'attribut </a:t>
            </a:r>
            <a:r>
              <a:rPr lang="fr-CA" sz="1600" b="1" strike="noStrike" spc="-1">
                <a:solidFill>
                  <a:srgbClr val="000000"/>
                </a:solidFill>
                <a:latin typeface="Calibri"/>
                <a:ea typeface="Times New Roman"/>
              </a:rPr>
              <a:t>type </a:t>
            </a:r>
            <a:r>
              <a:rPr lang="fr-CA" sz="1600" b="0" strike="noStrike" spc="-1">
                <a:solidFill>
                  <a:srgbClr val="000000"/>
                </a:solidFill>
                <a:latin typeface="Calibri"/>
                <a:ea typeface="Times New Roman"/>
              </a:rPr>
              <a:t>:</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"text"</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t>
            </a:r>
            <a:r>
              <a:rPr lang="fr-FR" sz="1600" b="0" strike="noStrike" spc="-1">
                <a:solidFill>
                  <a:srgbClr val="548DD4"/>
                </a:solidFill>
                <a:latin typeface="Calibri"/>
                <a:ea typeface="Times New Roman"/>
              </a:rPr>
              <a:t> </a:t>
            </a:r>
            <a:r>
              <a:rPr lang="fr-FR" sz="1600" b="0" strike="noStrike" spc="-1">
                <a:solidFill>
                  <a:srgbClr val="000000"/>
                </a:solidFill>
                <a:latin typeface="Calibri"/>
                <a:ea typeface="Times New Roman"/>
              </a:rPr>
              <a:t>Affiche un champ de saisie de texte sur une seule ligne</a:t>
            </a:r>
            <a:endParaRPr lang="fr-FR" sz="1600" b="0" strike="noStrike" spc="-1">
              <a:solidFill>
                <a:srgbClr val="000000"/>
              </a:solidFill>
              <a:latin typeface="Arial"/>
            </a:endParaRPr>
          </a:p>
          <a:p>
            <a:pPr>
              <a:lnSpc>
                <a:spcPct val="115000"/>
              </a:lnSpc>
              <a:spcAft>
                <a:spcPts val="1001"/>
              </a:spcAft>
              <a:tabLst>
                <a:tab pos="0" algn="l"/>
              </a:tabLs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"number"</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:Affiche un champ qui n’accepte que des chiffres</a:t>
            </a:r>
            <a:endParaRPr lang="fr-FR" sz="1600" b="0" strike="noStrike" spc="-1">
              <a:solidFill>
                <a:srgbClr val="000000"/>
              </a:solidFill>
              <a:latin typeface="Arial"/>
            </a:endParaRPr>
          </a:p>
          <a:p>
            <a:pPr>
              <a:lnSpc>
                <a:spcPct val="115000"/>
              </a:lnSpc>
              <a:spcAft>
                <a:spcPts val="1001"/>
              </a:spcAft>
              <a:tabLst>
                <a:tab pos="0" algn="l"/>
              </a:tabLs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"radio"</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t>
            </a:r>
            <a:r>
              <a:rPr lang="fr-FR" sz="1600" b="0" strike="noStrike" spc="-1">
                <a:solidFill>
                  <a:srgbClr val="548DD4"/>
                </a:solidFill>
                <a:latin typeface="Calibri"/>
                <a:ea typeface="Times New Roman"/>
              </a:rPr>
              <a:t> </a:t>
            </a:r>
            <a:r>
              <a:rPr lang="fr-CA" sz="1600" b="0" strike="noStrike" spc="-1">
                <a:solidFill>
                  <a:srgbClr val="000000"/>
                </a:solidFill>
                <a:latin typeface="Calibri"/>
                <a:ea typeface="Times New Roman"/>
              </a:rPr>
              <a:t>Les boutons radio permettent à un utilisateur de sélectionner UN SEUL ÉLÉMENT parmi un nombre limité de choix </a:t>
            </a:r>
            <a:endParaRPr lang="fr-FR" sz="1600" b="0" strike="noStrike" spc="-1">
              <a:solidFill>
                <a:srgbClr val="000000"/>
              </a:solidFill>
              <a:latin typeface="Arial"/>
            </a:endParaRPr>
          </a:p>
          <a:p>
            <a:pPr>
              <a:lnSpc>
                <a:spcPct val="115000"/>
              </a:lnSpc>
              <a:spcAft>
                <a:spcPts val="1001"/>
              </a:spcAft>
              <a:tabLst>
                <a:tab pos="0" algn="l"/>
              </a:tabLs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"checkbox"</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t>
            </a:r>
            <a:r>
              <a:rPr lang="fr-FR" sz="1600" b="0" strike="noStrike" spc="-1">
                <a:solidFill>
                  <a:srgbClr val="548DD4"/>
                </a:solidFill>
                <a:latin typeface="Calibri"/>
                <a:ea typeface="Times New Roman"/>
              </a:rPr>
              <a:t> </a:t>
            </a:r>
            <a:r>
              <a:rPr lang="fr-FR" sz="1600" b="0" strike="noStrike" spc="-1">
                <a:solidFill>
                  <a:srgbClr val="000000"/>
                </a:solidFill>
                <a:latin typeface="Calibri"/>
                <a:ea typeface="Times New Roman"/>
              </a:rPr>
              <a:t>Affiche une case à cocher (pour sélectionner zéro ou plusieurs choix)</a:t>
            </a:r>
            <a:endParaRPr lang="fr-FR" sz="1600" b="0" strike="noStrike" spc="-1">
              <a:solidFill>
                <a:srgbClr val="000000"/>
              </a:solidFill>
              <a:latin typeface="Arial"/>
            </a:endParaRPr>
          </a:p>
          <a:p>
            <a:pPr>
              <a:lnSpc>
                <a:spcPct val="115000"/>
              </a:lnSpc>
              <a:spcAft>
                <a:spcPts val="1001"/>
              </a:spcAft>
              <a:tabLst>
                <a:tab pos="0" algn="l"/>
              </a:tabLs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"submit"</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t>
            </a:r>
            <a:r>
              <a:rPr lang="fr-FR" sz="1600" b="0" strike="noStrike" spc="-1">
                <a:solidFill>
                  <a:srgbClr val="548DD4"/>
                </a:solidFill>
                <a:latin typeface="Calibri"/>
                <a:ea typeface="Times New Roman"/>
              </a:rPr>
              <a:t> </a:t>
            </a:r>
            <a:r>
              <a:rPr lang="fr-FR" sz="1600" b="0" strike="noStrike" spc="-1">
                <a:solidFill>
                  <a:srgbClr val="000000"/>
                </a:solidFill>
                <a:latin typeface="Calibri"/>
                <a:ea typeface="Times New Roman"/>
              </a:rPr>
              <a:t>Affiche un bouton de soumission (pour soumettre le formulaire)</a:t>
            </a:r>
            <a:endParaRPr lang="fr-FR" sz="1600" b="0" strike="noStrike" spc="-1">
              <a:solidFill>
                <a:srgbClr val="000000"/>
              </a:solidFill>
              <a:latin typeface="Arial"/>
            </a:endParaRPr>
          </a:p>
          <a:p>
            <a:pPr>
              <a:lnSpc>
                <a:spcPct val="115000"/>
              </a:lnSpc>
              <a:spcAft>
                <a:spcPts val="1001"/>
              </a:spcAft>
              <a:tabLst>
                <a:tab pos="0" algn="l"/>
              </a:tabLst>
            </a:pPr>
            <a:r>
              <a:rPr lang="fr-FR" sz="1600" b="0" strike="noStrike" spc="-1">
                <a:solidFill>
                  <a:srgbClr val="548DD4"/>
                </a:solidFill>
                <a:latin typeface="Calibri"/>
                <a:ea typeface="Times New Roman"/>
              </a:rPr>
              <a:t>&lt;</a:t>
            </a:r>
            <a:r>
              <a:rPr lang="fr-FR" sz="1600" b="0" strike="noStrike" spc="-1">
                <a:solidFill>
                  <a:srgbClr val="E45649"/>
                </a:solidFill>
                <a:latin typeface="Calibri"/>
                <a:ea typeface="Times New Roman"/>
              </a:rPr>
              <a:t>input </a:t>
            </a:r>
            <a:r>
              <a:rPr lang="fr-FR" sz="1600" b="0" strike="noStrike" spc="-1">
                <a:solidFill>
                  <a:srgbClr val="986801"/>
                </a:solidFill>
                <a:latin typeface="Calibri"/>
                <a:ea typeface="Times New Roman"/>
              </a:rPr>
              <a:t>type</a:t>
            </a:r>
            <a:r>
              <a:rPr lang="fr-FR" sz="1600" b="0" strike="noStrike" spc="-1">
                <a:solidFill>
                  <a:srgbClr val="548DD4"/>
                </a:solidFill>
                <a:latin typeface="Calibri"/>
                <a:ea typeface="Times New Roman"/>
              </a:rPr>
              <a:t>=</a:t>
            </a:r>
            <a:r>
              <a:rPr lang="fr-FR" sz="1600" b="0" strike="noStrike" spc="-1">
                <a:solidFill>
                  <a:srgbClr val="50A14F"/>
                </a:solidFill>
                <a:latin typeface="Calibri"/>
                <a:ea typeface="Times New Roman"/>
              </a:rPr>
              <a:t>"button"</a:t>
            </a:r>
            <a:r>
              <a:rPr lang="fr-FR" sz="1600" b="0" strike="noStrike" spc="-1">
                <a:solidFill>
                  <a:srgbClr val="548DD4"/>
                </a:solidFill>
                <a:latin typeface="Calibri"/>
                <a:ea typeface="Times New Roman"/>
              </a:rPr>
              <a:t>&gt; </a:t>
            </a:r>
            <a:r>
              <a:rPr lang="fr-FR" sz="1600" b="0" strike="noStrike" spc="-1">
                <a:solidFill>
                  <a:srgbClr val="000000"/>
                </a:solidFill>
                <a:latin typeface="Calibri"/>
                <a:ea typeface="Times New Roman"/>
              </a:rPr>
              <a:t>:</a:t>
            </a:r>
            <a:r>
              <a:rPr lang="fr-FR" sz="1600" b="0" strike="noStrike" spc="-1">
                <a:solidFill>
                  <a:srgbClr val="548DD4"/>
                </a:solidFill>
                <a:latin typeface="Calibri"/>
                <a:ea typeface="Times New Roman"/>
              </a:rPr>
              <a:t> </a:t>
            </a:r>
            <a:r>
              <a:rPr lang="fr-FR" sz="1600" b="0" strike="noStrike" spc="-1">
                <a:solidFill>
                  <a:srgbClr val="000000"/>
                </a:solidFill>
                <a:latin typeface="Calibri"/>
                <a:ea typeface="Times New Roman"/>
              </a:rPr>
              <a:t>Affiche un bouton cliquable</a:t>
            </a:r>
            <a:endParaRPr lang="fr-FR" sz="1600" b="0" strike="noStrike" spc="-1">
              <a:solidFill>
                <a:srgbClr val="000000"/>
              </a:solidFill>
              <a:latin typeface="Arial"/>
            </a:endParaRPr>
          </a:p>
          <a:p>
            <a:pPr algn="ctr">
              <a:lnSpc>
                <a:spcPct val="100000"/>
              </a:lnSpc>
              <a:tabLst>
                <a:tab pos="0" algn="l"/>
              </a:tabLst>
            </a:pPr>
            <a:r>
              <a:rPr lang="fr-FR" sz="1600" b="0" strike="noStrike" spc="-1">
                <a:solidFill>
                  <a:srgbClr val="000000"/>
                </a:solidFill>
                <a:latin typeface="Calibri"/>
                <a:ea typeface="Calibri"/>
              </a:rPr>
              <a:t>Page listant les différents types d'input, et leurs attributs</a:t>
            </a:r>
            <a:endParaRPr lang="fr-FR" sz="1600" b="0" strike="noStrike" spc="-1">
              <a:solidFill>
                <a:srgbClr val="000000"/>
              </a:solidFill>
              <a:latin typeface="Arial"/>
            </a:endParaRPr>
          </a:p>
          <a:p>
            <a:pPr algn="ctr">
              <a:lnSpc>
                <a:spcPct val="100000"/>
              </a:lnSpc>
              <a:tabLst>
                <a:tab pos="0" algn="l"/>
              </a:tabLst>
            </a:pPr>
            <a:r>
              <a:rPr lang="fr-FR" sz="1600" b="0" u="sng" strike="noStrike" spc="-1">
                <a:solidFill>
                  <a:srgbClr val="0563C1"/>
                </a:solidFill>
                <a:uFillTx/>
                <a:latin typeface="Calibri"/>
                <a:ea typeface="Calibri"/>
                <a:hlinkClick r:id="rId3"/>
              </a:rPr>
              <a:t>https://developer.mozilla.org/fr/docs/Web/HTML/Element/input</a:t>
            </a:r>
            <a:endParaRPr lang="fr-FR" sz="1600" b="0" strike="noStrike" spc="-1">
              <a:solidFill>
                <a:srgbClr val="000000"/>
              </a:solidFill>
              <a:latin typeface="Arial"/>
            </a:endParaRPr>
          </a:p>
          <a:p>
            <a:pPr>
              <a:lnSpc>
                <a:spcPct val="115000"/>
              </a:lnSpc>
              <a:spcAft>
                <a:spcPts val="1001"/>
              </a:spcAft>
              <a:tabLst>
                <a:tab pos="0" algn="l"/>
              </a:tabLst>
            </a:pPr>
            <a:endParaRPr lang="fr-FR" sz="16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cteur droit 12"/>
          <p:cNvCxnSpPr/>
          <p:nvPr/>
        </p:nvCxnSpPr>
        <p:spPr>
          <a:xfrm>
            <a:off x="240840" y="6459480"/>
            <a:ext cx="360" cy="398880"/>
          </a:xfrm>
          <a:prstGeom prst="straightConnector1">
            <a:avLst/>
          </a:prstGeom>
          <a:ln w="139700">
            <a:solidFill>
              <a:srgbClr val="ED7D31"/>
            </a:solidFill>
          </a:ln>
        </p:spPr>
      </p:cxnSp>
      <p:grpSp>
        <p:nvGrpSpPr>
          <p:cNvPr id="133" name="Groupe 12"/>
          <p:cNvGrpSpPr/>
          <p:nvPr/>
        </p:nvGrpSpPr>
        <p:grpSpPr>
          <a:xfrm>
            <a:off x="9233640" y="-30600"/>
            <a:ext cx="2958120" cy="564840"/>
            <a:chOff x="9233640" y="-30600"/>
            <a:chExt cx="2958120" cy="564840"/>
          </a:xfrm>
        </p:grpSpPr>
        <p:sp>
          <p:nvSpPr>
            <p:cNvPr id="13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3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36" name="Graphique 218"/>
          <p:cNvPicPr/>
          <p:nvPr/>
        </p:nvPicPr>
        <p:blipFill>
          <a:blip r:embed="rId2"/>
          <a:stretch/>
        </p:blipFill>
        <p:spPr>
          <a:xfrm>
            <a:off x="240840" y="193320"/>
            <a:ext cx="1424520" cy="311400"/>
          </a:xfrm>
          <a:prstGeom prst="rect">
            <a:avLst/>
          </a:prstGeom>
          <a:ln w="0">
            <a:noFill/>
          </a:ln>
        </p:spPr>
      </p:pic>
      <p:sp>
        <p:nvSpPr>
          <p:cNvPr id="13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WEB</a:t>
            </a:r>
            <a:endParaRPr lang="fr-FR" sz="1800" b="0" strike="noStrike" spc="-1">
              <a:solidFill>
                <a:srgbClr val="000000"/>
              </a:solidFill>
              <a:latin typeface="Arial"/>
            </a:endParaRPr>
          </a:p>
        </p:txBody>
      </p:sp>
      <p:cxnSp>
        <p:nvCxnSpPr>
          <p:cNvPr id="138" name="Connecteur droit 12"/>
          <p:cNvCxnSpPr/>
          <p:nvPr/>
        </p:nvCxnSpPr>
        <p:spPr>
          <a:xfrm>
            <a:off x="10526040" y="70920"/>
            <a:ext cx="1416600" cy="360"/>
          </a:xfrm>
          <a:prstGeom prst="straightConnector1">
            <a:avLst/>
          </a:prstGeom>
          <a:ln w="57150">
            <a:solidFill>
              <a:srgbClr val="ED7D31"/>
            </a:solidFill>
          </a:ln>
        </p:spPr>
      </p:cxnSp>
      <p:sp>
        <p:nvSpPr>
          <p:cNvPr id="139" name="PlaceHolder 1"/>
          <p:cNvSpPr>
            <a:spLocks noGrp="1"/>
          </p:cNvSpPr>
          <p:nvPr>
            <p:ph type="sldNum" idx="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a:t>
            </a:r>
            <a:endParaRPr lang="fr-FR" sz="1000" b="0" strike="noStrike" spc="-1">
              <a:solidFill>
                <a:srgbClr val="000000"/>
              </a:solidFill>
              <a:latin typeface="Times New Roman"/>
            </a:endParaRPr>
          </a:p>
        </p:txBody>
      </p:sp>
      <p:sp>
        <p:nvSpPr>
          <p:cNvPr id="140" name="TextBox 1"/>
          <p:cNvSpPr/>
          <p:nvPr/>
        </p:nvSpPr>
        <p:spPr>
          <a:xfrm>
            <a:off x="2311560" y="2085480"/>
            <a:ext cx="7569360" cy="32382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10000"/>
              </a:lnSpc>
              <a:spcBef>
                <a:spcPts val="1199"/>
              </a:spcBef>
              <a:spcAft>
                <a:spcPts val="201"/>
              </a:spcAft>
            </a:pPr>
            <a:r>
              <a:rPr lang="fr-FR" sz="1800" b="0" strike="noStrike" spc="-1" dirty="0">
                <a:solidFill>
                  <a:srgbClr val="000000"/>
                </a:solidFill>
                <a:latin typeface="Calibri"/>
                <a:ea typeface="Calibri"/>
              </a:rPr>
              <a:t>Il faut savoir que le Web fait partie d'Internet.</a:t>
            </a:r>
            <a:endParaRPr lang="fr-FR" sz="1800" b="0" strike="noStrike" spc="-1" dirty="0">
              <a:solidFill>
                <a:srgbClr val="000000"/>
              </a:solidFill>
              <a:latin typeface="Arial"/>
            </a:endParaRPr>
          </a:p>
          <a:p>
            <a:pPr>
              <a:lnSpc>
                <a:spcPct val="110000"/>
              </a:lnSpc>
              <a:spcBef>
                <a:spcPts val="1199"/>
              </a:spcBef>
              <a:spcAft>
                <a:spcPts val="201"/>
              </a:spcAft>
            </a:pPr>
            <a:r>
              <a:rPr lang="fr-FR" sz="1800" b="0" strike="noStrike" spc="-1" dirty="0">
                <a:solidFill>
                  <a:srgbClr val="000000"/>
                </a:solidFill>
                <a:latin typeface="Calibri"/>
                <a:ea typeface="Calibri"/>
              </a:rPr>
              <a:t>Internet est un grand ensemble qui comprend, entre autres : le Web, les e-mails, la messagerie instantanée, etc.</a:t>
            </a:r>
            <a:endParaRPr lang="fr-FR" sz="1800" b="0" strike="noStrike" spc="-1" dirty="0">
              <a:solidFill>
                <a:srgbClr val="000000"/>
              </a:solidFill>
              <a:latin typeface="Arial"/>
            </a:endParaRPr>
          </a:p>
          <a:p>
            <a:pPr>
              <a:lnSpc>
                <a:spcPct val="110000"/>
              </a:lnSpc>
              <a:spcBef>
                <a:spcPts val="1199"/>
              </a:spcBef>
              <a:spcAft>
                <a:spcPts val="201"/>
              </a:spcAft>
            </a:pPr>
            <a:r>
              <a:rPr lang="fr-FR" sz="1800" b="0" strike="noStrike" spc="-1" dirty="0">
                <a:solidFill>
                  <a:srgbClr val="000000"/>
                </a:solidFill>
                <a:latin typeface="Calibri"/>
                <a:ea typeface="Calibri"/>
              </a:rPr>
              <a:t>Les langages HTML et CSS sont à la base du fonctionnement de tous les sites web.</a:t>
            </a:r>
            <a:endParaRPr lang="fr-FR" sz="1800" b="0" strike="noStrike" spc="-1" dirty="0">
              <a:solidFill>
                <a:srgbClr val="000000"/>
              </a:solidFill>
              <a:latin typeface="Arial"/>
            </a:endParaRPr>
          </a:p>
          <a:p>
            <a:pPr>
              <a:lnSpc>
                <a:spcPct val="110000"/>
              </a:lnSpc>
              <a:spcBef>
                <a:spcPts val="1199"/>
              </a:spcBef>
              <a:spcAft>
                <a:spcPts val="201"/>
              </a:spcAft>
            </a:pPr>
            <a:r>
              <a:rPr lang="fr-FR" sz="1800" b="0" strike="noStrike" spc="-1" dirty="0">
                <a:solidFill>
                  <a:srgbClr val="000000"/>
                </a:solidFill>
                <a:latin typeface="Calibri"/>
                <a:ea typeface="Calibri"/>
              </a:rPr>
              <a:t>Le langage HTML a été inventé par un certain Tim Berners-Lee en 1991, le CSS et le JavaScript en 1996.</a:t>
            </a:r>
            <a:br>
              <a:rPr sz="1800" dirty="0"/>
            </a:br>
            <a:r>
              <a:rPr lang="fr-FR" sz="1400" b="0" strike="noStrike" spc="-1" dirty="0">
                <a:solidFill>
                  <a:srgbClr val="000000"/>
                </a:solidFill>
                <a:latin typeface="Calibri"/>
                <a:ea typeface="Calibri"/>
              </a:rPr>
              <a:t>La 1</a:t>
            </a:r>
            <a:r>
              <a:rPr lang="fr-FR" sz="1400" b="0" i="1" strike="noStrike" spc="-1" dirty="0">
                <a:solidFill>
                  <a:srgbClr val="000000"/>
                </a:solidFill>
                <a:latin typeface="Calibri"/>
                <a:ea typeface="Calibri"/>
              </a:rPr>
              <a:t>ère page web créée :</a:t>
            </a:r>
            <a:br>
              <a:rPr sz="1200" dirty="0"/>
            </a:br>
            <a:r>
              <a:rPr lang="fr-FR" sz="1600" b="0" i="1" u="sng" strike="noStrike" spc="-1" dirty="0">
                <a:solidFill>
                  <a:srgbClr val="0563C1"/>
                </a:solidFill>
                <a:uFillTx/>
                <a:latin typeface="Calibri"/>
                <a:ea typeface="Calibri"/>
                <a:hlinkClick r:id="rId3"/>
              </a:rPr>
              <a:t>http://info.cern.ch/hypertext/WWW/TheProject.html</a:t>
            </a:r>
            <a:endParaRPr lang="fr-FR" sz="1600" b="0" strike="noStrike" spc="-1" dirty="0">
              <a:solidFill>
                <a:srgbClr val="000000"/>
              </a:solidFill>
              <a:latin typeface="Arial"/>
            </a:endParaRPr>
          </a:p>
        </p:txBody>
      </p:sp>
      <p:sp>
        <p:nvSpPr>
          <p:cNvPr id="141"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WEB</a:t>
            </a:r>
            <a:endParaRPr lang="fr-FR" sz="20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1" name="Connecteur droit 12"/>
          <p:cNvCxnSpPr/>
          <p:nvPr/>
        </p:nvCxnSpPr>
        <p:spPr>
          <a:xfrm>
            <a:off x="240840" y="6459480"/>
            <a:ext cx="360" cy="398880"/>
          </a:xfrm>
          <a:prstGeom prst="straightConnector1">
            <a:avLst/>
          </a:prstGeom>
          <a:ln w="139700">
            <a:solidFill>
              <a:srgbClr val="ED7D31"/>
            </a:solidFill>
          </a:ln>
        </p:spPr>
      </p:cxnSp>
      <p:grpSp>
        <p:nvGrpSpPr>
          <p:cNvPr id="562" name="Groupe 12"/>
          <p:cNvGrpSpPr/>
          <p:nvPr/>
        </p:nvGrpSpPr>
        <p:grpSpPr>
          <a:xfrm>
            <a:off x="9233640" y="-30600"/>
            <a:ext cx="2958120" cy="564840"/>
            <a:chOff x="9233640" y="-30600"/>
            <a:chExt cx="2958120" cy="564840"/>
          </a:xfrm>
        </p:grpSpPr>
        <p:sp>
          <p:nvSpPr>
            <p:cNvPr id="5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65" name="Graphique 218"/>
          <p:cNvPicPr/>
          <p:nvPr/>
        </p:nvPicPr>
        <p:blipFill>
          <a:blip r:embed="rId2"/>
          <a:stretch/>
        </p:blipFill>
        <p:spPr>
          <a:xfrm>
            <a:off x="240840" y="193320"/>
            <a:ext cx="1424520" cy="311400"/>
          </a:xfrm>
          <a:prstGeom prst="rect">
            <a:avLst/>
          </a:prstGeom>
          <a:ln w="0">
            <a:noFill/>
          </a:ln>
        </p:spPr>
      </p:pic>
      <p:sp>
        <p:nvSpPr>
          <p:cNvPr id="5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67" name="Connecteur droit 12"/>
          <p:cNvCxnSpPr/>
          <p:nvPr/>
        </p:nvCxnSpPr>
        <p:spPr>
          <a:xfrm>
            <a:off x="10526040" y="70920"/>
            <a:ext cx="1416600" cy="360"/>
          </a:xfrm>
          <a:prstGeom prst="straightConnector1">
            <a:avLst/>
          </a:prstGeom>
          <a:ln w="57150">
            <a:solidFill>
              <a:srgbClr val="ED7D31"/>
            </a:solidFill>
          </a:ln>
        </p:spPr>
      </p:cxnSp>
      <p:sp>
        <p:nvSpPr>
          <p:cNvPr id="568" name="PlaceHolder 1"/>
          <p:cNvSpPr>
            <a:spLocks noGrp="1"/>
          </p:cNvSpPr>
          <p:nvPr>
            <p:ph type="sldNum" idx="3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33</a:t>
            </a:r>
            <a:endParaRPr lang="fr-FR" sz="1000" b="0" strike="noStrike" spc="-1">
              <a:solidFill>
                <a:srgbClr val="000000"/>
              </a:solidFill>
              <a:latin typeface="Times New Roman"/>
            </a:endParaRPr>
          </a:p>
        </p:txBody>
      </p:sp>
      <p:sp>
        <p:nvSpPr>
          <p:cNvPr id="569"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70"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71" name="ZoneTexte 4"/>
          <p:cNvSpPr/>
          <p:nvPr/>
        </p:nvSpPr>
        <p:spPr>
          <a:xfrm>
            <a:off x="1080000" y="1852560"/>
            <a:ext cx="5903640" cy="39657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15000"/>
              </a:lnSpc>
              <a:spcAft>
                <a:spcPts val="1001"/>
              </a:spcAft>
            </a:pPr>
            <a:r>
              <a:rPr lang="fr-CA" sz="1600" b="1" strike="noStrike" spc="-1">
                <a:solidFill>
                  <a:schemeClr val="accent1"/>
                </a:solidFill>
                <a:latin typeface="Calibri"/>
                <a:ea typeface="Times New Roman"/>
              </a:rPr>
              <a:t>LES ATTRIBUTS DE LA BALISE ORPHELINE</a:t>
            </a:r>
            <a:r>
              <a:rPr lang="fr-CA" sz="1600" b="1" strike="noStrike" spc="-1">
                <a:solidFill>
                  <a:srgbClr val="000000"/>
                </a:solidFill>
                <a:latin typeface="Calibri"/>
                <a:ea typeface="Times New Roman"/>
              </a:rPr>
              <a: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 1/2</a:t>
            </a:r>
            <a:endParaRPr lang="fr-FR" sz="16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600" b="0" strike="noStrike" spc="-1">
                <a:solidFill>
                  <a:srgbClr val="000000"/>
                </a:solidFill>
                <a:latin typeface="Calibri"/>
                <a:ea typeface="Times New Roman"/>
              </a:rPr>
              <a:t>L'attribut </a:t>
            </a:r>
            <a:r>
              <a:rPr lang="fr-CA" sz="1600" b="1" strike="noStrike" spc="-1">
                <a:solidFill>
                  <a:srgbClr val="000000"/>
                </a:solidFill>
                <a:latin typeface="Calibri"/>
                <a:ea typeface="Times New Roman"/>
              </a:rPr>
              <a:t>type</a:t>
            </a:r>
            <a:r>
              <a:rPr lang="fr-CA" sz="1600" b="0" strike="noStrike" spc="-1">
                <a:solidFill>
                  <a:srgbClr val="000000"/>
                </a:solidFill>
                <a:latin typeface="Calibri"/>
                <a:ea typeface="Times New Roman"/>
              </a:rPr>
              <a:t> spécifie le type d'élément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à afficher, s’il n'est pas spécifié, le </a:t>
            </a:r>
            <a:r>
              <a:rPr lang="fr-CA" sz="1600" b="1" strike="noStrike" spc="-1">
                <a:solidFill>
                  <a:srgbClr val="000000"/>
                </a:solidFill>
                <a:latin typeface="Calibri"/>
                <a:ea typeface="Times New Roman"/>
              </a:rPr>
              <a:t>type</a:t>
            </a:r>
            <a:r>
              <a:rPr lang="fr-CA" sz="1600" b="0" strike="noStrike" spc="-1">
                <a:solidFill>
                  <a:srgbClr val="000000"/>
                </a:solidFill>
                <a:latin typeface="Calibri"/>
                <a:ea typeface="Times New Roman"/>
              </a:rPr>
              <a:t> par défaut est </a:t>
            </a:r>
            <a:r>
              <a:rPr lang="fr-CA" sz="1600" b="0" i="1" strike="noStrike" spc="-1">
                <a:solidFill>
                  <a:srgbClr val="000000"/>
                </a:solidFill>
                <a:latin typeface="Calibri"/>
                <a:ea typeface="Times New Roman"/>
              </a:rPr>
              <a:t>"text".</a:t>
            </a:r>
            <a:endParaRPr lang="fr-FR" sz="16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600" b="0" strike="noStrike" spc="-1">
                <a:solidFill>
                  <a:srgbClr val="000000"/>
                </a:solidFill>
                <a:latin typeface="Calibri"/>
                <a:ea typeface="Times New Roman"/>
              </a:rPr>
              <a:t>L'attribut </a:t>
            </a:r>
            <a:r>
              <a:rPr lang="fr-CA" sz="1600" b="1" strike="noStrike" spc="-1">
                <a:solidFill>
                  <a:srgbClr val="000000"/>
                </a:solidFill>
                <a:latin typeface="Calibri"/>
                <a:ea typeface="Times New Roman"/>
              </a:rPr>
              <a:t>value</a:t>
            </a:r>
            <a:r>
              <a:rPr lang="fr-CA" sz="1600" b="0" strike="noStrike" spc="-1">
                <a:solidFill>
                  <a:srgbClr val="000000"/>
                </a:solidFill>
                <a:latin typeface="Calibri"/>
                <a:ea typeface="Times New Roman"/>
              </a:rPr>
              <a:t> spécifie la valeur d'un élément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a:t>
            </a:r>
            <a:r>
              <a:rPr lang="fr-CA" sz="1600" b="0" strike="noStrike" spc="-1">
                <a:solidFill>
                  <a:srgbClr val="000000"/>
                </a:solidFill>
                <a:latin typeface="Calibri"/>
                <a:ea typeface="Times New Roman"/>
              </a:rPr>
              <a:t>, il est utilisé différemment pour différents types d'entrée :</a:t>
            </a:r>
            <a:endParaRPr lang="fr-FR" sz="1600" b="0" strike="noStrike" spc="-1">
              <a:solidFill>
                <a:srgbClr val="000000"/>
              </a:solidFill>
              <a:latin typeface="Arial"/>
            </a:endParaRPr>
          </a:p>
          <a:p>
            <a:pPr marL="743040" lvl="1" indent="-285840">
              <a:lnSpc>
                <a:spcPct val="115000"/>
              </a:lnSpc>
              <a:spcAft>
                <a:spcPts val="1001"/>
              </a:spcAft>
              <a:buClr>
                <a:srgbClr val="000000"/>
              </a:buClr>
              <a:buFont typeface="Courier New"/>
              <a:buChar char="o"/>
            </a:pPr>
            <a:r>
              <a:rPr lang="fr-CA" sz="1400" b="0" strike="noStrike" spc="-1">
                <a:solidFill>
                  <a:srgbClr val="000000"/>
                </a:solidFill>
                <a:latin typeface="Calibri"/>
                <a:ea typeface="Times New Roman"/>
              </a:rPr>
              <a:t>Pour </a:t>
            </a:r>
            <a:r>
              <a:rPr lang="fr-CA" sz="1400" b="0" i="1" strike="noStrike" spc="-1">
                <a:solidFill>
                  <a:srgbClr val="000000"/>
                </a:solidFill>
                <a:latin typeface="Calibri"/>
                <a:ea typeface="Times New Roman"/>
              </a:rPr>
              <a:t>"button"</a:t>
            </a:r>
            <a:r>
              <a:rPr lang="fr-CA" sz="1400" b="0" strike="noStrike" spc="-1">
                <a:solidFill>
                  <a:srgbClr val="000000"/>
                </a:solidFill>
                <a:latin typeface="Calibri"/>
                <a:ea typeface="Times New Roman"/>
              </a:rPr>
              <a:t>, </a:t>
            </a:r>
            <a:r>
              <a:rPr lang="fr-CA" sz="1400" b="0" i="1" strike="noStrike" spc="-1">
                <a:solidFill>
                  <a:srgbClr val="000000"/>
                </a:solidFill>
                <a:latin typeface="Calibri"/>
                <a:ea typeface="Times New Roman"/>
              </a:rPr>
              <a:t>"reset" </a:t>
            </a:r>
            <a:r>
              <a:rPr lang="fr-CA" sz="1400" b="0" strike="noStrike" spc="-1">
                <a:solidFill>
                  <a:srgbClr val="000000"/>
                </a:solidFill>
                <a:latin typeface="Calibri"/>
                <a:ea typeface="Times New Roman"/>
              </a:rPr>
              <a:t>et </a:t>
            </a:r>
            <a:r>
              <a:rPr lang="fr-CA" sz="1400" b="0" i="1" strike="noStrike" spc="-1">
                <a:solidFill>
                  <a:srgbClr val="000000"/>
                </a:solidFill>
                <a:latin typeface="Calibri"/>
                <a:ea typeface="Times New Roman"/>
              </a:rPr>
              <a:t>"submit" </a:t>
            </a:r>
            <a:r>
              <a:rPr lang="fr-CA" sz="1400" b="0" strike="noStrike" spc="-1">
                <a:solidFill>
                  <a:srgbClr val="000000"/>
                </a:solidFill>
                <a:latin typeface="Calibri"/>
                <a:ea typeface="Times New Roman"/>
              </a:rPr>
              <a:t>- il définit le texte sur le bouton</a:t>
            </a:r>
            <a:endParaRPr lang="fr-FR" sz="1400" b="0" strike="noStrike" spc="-1">
              <a:solidFill>
                <a:srgbClr val="000000"/>
              </a:solidFill>
              <a:latin typeface="Arial"/>
            </a:endParaRPr>
          </a:p>
          <a:p>
            <a:pPr marL="743040" lvl="1" indent="-285840">
              <a:lnSpc>
                <a:spcPct val="115000"/>
              </a:lnSpc>
              <a:spcAft>
                <a:spcPts val="1001"/>
              </a:spcAft>
              <a:buClr>
                <a:srgbClr val="000000"/>
              </a:buClr>
              <a:buFont typeface="Courier New"/>
              <a:buChar char="o"/>
            </a:pPr>
            <a:r>
              <a:rPr lang="fr-CA" sz="1400" b="0" strike="noStrike" spc="-1">
                <a:solidFill>
                  <a:srgbClr val="000000"/>
                </a:solidFill>
                <a:latin typeface="Calibri"/>
                <a:ea typeface="Times New Roman"/>
              </a:rPr>
              <a:t>Pour </a:t>
            </a:r>
            <a:r>
              <a:rPr lang="fr-CA" sz="1400" b="0" i="1" strike="noStrike" spc="-1">
                <a:solidFill>
                  <a:srgbClr val="000000"/>
                </a:solidFill>
                <a:latin typeface="Calibri"/>
                <a:ea typeface="Times New Roman"/>
              </a:rPr>
              <a:t>"text"</a:t>
            </a:r>
            <a:r>
              <a:rPr lang="fr-CA" sz="1400" b="0" strike="noStrike" spc="-1">
                <a:solidFill>
                  <a:srgbClr val="000000"/>
                </a:solidFill>
                <a:latin typeface="Calibri"/>
                <a:ea typeface="Times New Roman"/>
              </a:rPr>
              <a:t>, </a:t>
            </a:r>
            <a:r>
              <a:rPr lang="fr-CA" sz="1400" b="0" i="1" strike="noStrike" spc="-1">
                <a:solidFill>
                  <a:srgbClr val="000000"/>
                </a:solidFill>
                <a:latin typeface="Calibri"/>
                <a:ea typeface="Times New Roman"/>
              </a:rPr>
              <a:t>"password" </a:t>
            </a:r>
            <a:r>
              <a:rPr lang="fr-CA" sz="1400" b="0" strike="noStrike" spc="-1">
                <a:solidFill>
                  <a:srgbClr val="000000"/>
                </a:solidFill>
                <a:latin typeface="Calibri"/>
                <a:ea typeface="Times New Roman"/>
              </a:rPr>
              <a:t>et </a:t>
            </a:r>
            <a:r>
              <a:rPr lang="fr-CA" sz="1400" b="0" i="1" strike="noStrike" spc="-1">
                <a:solidFill>
                  <a:srgbClr val="000000"/>
                </a:solidFill>
                <a:latin typeface="Calibri"/>
                <a:ea typeface="Times New Roman"/>
              </a:rPr>
              <a:t>"hidden" </a:t>
            </a:r>
            <a:r>
              <a:rPr lang="fr-CA" sz="1400" b="0" strike="noStrike" spc="-1">
                <a:solidFill>
                  <a:srgbClr val="000000"/>
                </a:solidFill>
                <a:latin typeface="Calibri"/>
                <a:ea typeface="Times New Roman"/>
              </a:rPr>
              <a:t>- il définit la valeur initiale (par défaut) du champ de saisie</a:t>
            </a:r>
            <a:endParaRPr lang="fr-FR" sz="1400" b="0" strike="noStrike" spc="-1">
              <a:solidFill>
                <a:srgbClr val="000000"/>
              </a:solidFill>
              <a:latin typeface="Arial"/>
            </a:endParaRPr>
          </a:p>
          <a:p>
            <a:pPr marL="743040" lvl="1" indent="-285840">
              <a:lnSpc>
                <a:spcPct val="115000"/>
              </a:lnSpc>
              <a:spcAft>
                <a:spcPts val="1001"/>
              </a:spcAft>
              <a:buClr>
                <a:srgbClr val="000000"/>
              </a:buClr>
              <a:buFont typeface="Courier New"/>
              <a:buChar char="o"/>
            </a:pPr>
            <a:r>
              <a:rPr lang="fr-CA" sz="1400" b="0" strike="noStrike" spc="-1">
                <a:solidFill>
                  <a:srgbClr val="000000"/>
                </a:solidFill>
                <a:latin typeface="Calibri"/>
                <a:ea typeface="Times New Roman"/>
              </a:rPr>
              <a:t>Pour </a:t>
            </a:r>
            <a:r>
              <a:rPr lang="fr-CA" sz="1400" b="0" i="1" strike="noStrike" spc="-1">
                <a:solidFill>
                  <a:srgbClr val="000000"/>
                </a:solidFill>
                <a:latin typeface="Calibri"/>
                <a:ea typeface="Times New Roman"/>
              </a:rPr>
              <a:t>"checkbox"</a:t>
            </a:r>
            <a:r>
              <a:rPr lang="fr-CA" sz="1400" b="0" strike="noStrike" spc="-1">
                <a:solidFill>
                  <a:srgbClr val="000000"/>
                </a:solidFill>
                <a:latin typeface="Calibri"/>
                <a:ea typeface="Times New Roman"/>
              </a:rPr>
              <a:t>, </a:t>
            </a:r>
            <a:r>
              <a:rPr lang="fr-CA" sz="1400" b="0" i="1" strike="noStrike" spc="-1">
                <a:solidFill>
                  <a:srgbClr val="000000"/>
                </a:solidFill>
                <a:latin typeface="Calibri"/>
                <a:ea typeface="Times New Roman"/>
              </a:rPr>
              <a:t>"radio"</a:t>
            </a:r>
            <a:r>
              <a:rPr lang="fr-CA" sz="1400" b="0" strike="noStrike" spc="-1">
                <a:solidFill>
                  <a:srgbClr val="000000"/>
                </a:solidFill>
                <a:latin typeface="Calibri"/>
                <a:ea typeface="Times New Roman"/>
              </a:rPr>
              <a:t>, </a:t>
            </a:r>
            <a:r>
              <a:rPr lang="fr-CA" sz="1400" b="0" i="1" strike="noStrike" spc="-1">
                <a:solidFill>
                  <a:srgbClr val="000000"/>
                </a:solidFill>
                <a:latin typeface="Calibri"/>
                <a:ea typeface="Times New Roman"/>
              </a:rPr>
              <a:t>"image"</a:t>
            </a:r>
            <a:r>
              <a:rPr lang="fr-CA" sz="1400" b="0" strike="noStrike" spc="-1">
                <a:solidFill>
                  <a:srgbClr val="000000"/>
                </a:solidFill>
                <a:latin typeface="Calibri"/>
                <a:ea typeface="Times New Roman"/>
              </a:rPr>
              <a:t> - il définit la valeur associée à l'entrée (c'est aussi la valeur qui est envoyée lors de la soumission)</a:t>
            </a:r>
            <a:endParaRPr lang="fr-FR" sz="1400" b="0" strike="noStrike" spc="-1">
              <a:solidFill>
                <a:srgbClr val="000000"/>
              </a:solidFill>
              <a:latin typeface="Arial"/>
            </a:endParaRPr>
          </a:p>
          <a:p>
            <a:pPr marL="457200">
              <a:lnSpc>
                <a:spcPct val="115000"/>
              </a:lnSpc>
              <a:spcAft>
                <a:spcPts val="1001"/>
              </a:spcAft>
            </a:pPr>
            <a:r>
              <a:rPr lang="fr-CA" sz="1400" b="0" i="1" strike="noStrike" spc="-1">
                <a:solidFill>
                  <a:srgbClr val="000000"/>
                </a:solidFill>
                <a:latin typeface="Calibri"/>
                <a:ea typeface="Times New Roman"/>
              </a:rPr>
              <a:t>Remarque : L'attribut value ne peut pas être utilisé avec &lt;input type="file"&gt;.</a:t>
            </a:r>
            <a:endParaRPr lang="fr-FR" sz="1400" b="0" strike="noStrike" spc="-1">
              <a:solidFill>
                <a:srgbClr val="000000"/>
              </a:solidFill>
              <a:latin typeface="Arial"/>
            </a:endParaRPr>
          </a:p>
        </p:txBody>
      </p:sp>
      <p:sp>
        <p:nvSpPr>
          <p:cNvPr id="572" name="ZoneTexte 571"/>
          <p:cNvSpPr txBox="1"/>
          <p:nvPr/>
        </p:nvSpPr>
        <p:spPr>
          <a:xfrm>
            <a:off x="7200000" y="3420000"/>
            <a:ext cx="4320000" cy="907560"/>
          </a:xfrm>
          <a:prstGeom prst="rect">
            <a:avLst/>
          </a:prstGeom>
          <a:noFill/>
          <a:ln w="0">
            <a:noFill/>
          </a:ln>
        </p:spPr>
        <p:txBody>
          <a:bodyPr lIns="90000" tIns="45000" rIns="90000" bIns="45000" anchor="t">
            <a:noAutofit/>
          </a:bodyPr>
          <a:lstStyle/>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&gt;First name :&lt;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"text"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"John"</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"fname"</a:t>
            </a:r>
            <a:r>
              <a:rPr lang="fr-FR" sz="1800" b="0" strike="noStrike" spc="-1">
                <a:solidFill>
                  <a:srgbClr val="000000"/>
                </a:solidFill>
                <a:latin typeface="Calibri"/>
                <a:ea typeface="Calibri"/>
              </a:rPr>
              <a:t>&gt;</a:t>
            </a:r>
            <a:endParaRPr lang="fr-FR" sz="18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3" name="Connecteur droit 12"/>
          <p:cNvCxnSpPr/>
          <p:nvPr/>
        </p:nvCxnSpPr>
        <p:spPr>
          <a:xfrm>
            <a:off x="240840" y="6459480"/>
            <a:ext cx="360" cy="398880"/>
          </a:xfrm>
          <a:prstGeom prst="straightConnector1">
            <a:avLst/>
          </a:prstGeom>
          <a:ln w="139700">
            <a:solidFill>
              <a:srgbClr val="ED7D31"/>
            </a:solidFill>
          </a:ln>
        </p:spPr>
      </p:cxnSp>
      <p:grpSp>
        <p:nvGrpSpPr>
          <p:cNvPr id="574" name="Groupe 12"/>
          <p:cNvGrpSpPr/>
          <p:nvPr/>
        </p:nvGrpSpPr>
        <p:grpSpPr>
          <a:xfrm>
            <a:off x="9233640" y="-30600"/>
            <a:ext cx="2958120" cy="564840"/>
            <a:chOff x="9233640" y="-30600"/>
            <a:chExt cx="2958120" cy="564840"/>
          </a:xfrm>
        </p:grpSpPr>
        <p:sp>
          <p:nvSpPr>
            <p:cNvPr id="57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57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77" name="Graphique 218"/>
          <p:cNvPicPr/>
          <p:nvPr/>
        </p:nvPicPr>
        <p:blipFill>
          <a:blip r:embed="rId2"/>
          <a:stretch/>
        </p:blipFill>
        <p:spPr>
          <a:xfrm>
            <a:off x="240840" y="193320"/>
            <a:ext cx="1424520" cy="311400"/>
          </a:xfrm>
          <a:prstGeom prst="rect">
            <a:avLst/>
          </a:prstGeom>
          <a:ln w="0">
            <a:noFill/>
          </a:ln>
        </p:spPr>
      </p:pic>
      <p:sp>
        <p:nvSpPr>
          <p:cNvPr id="57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79" name="Connecteur droit 12"/>
          <p:cNvCxnSpPr/>
          <p:nvPr/>
        </p:nvCxnSpPr>
        <p:spPr>
          <a:xfrm>
            <a:off x="10526040" y="70920"/>
            <a:ext cx="1416600" cy="360"/>
          </a:xfrm>
          <a:prstGeom prst="straightConnector1">
            <a:avLst/>
          </a:prstGeom>
          <a:ln w="57150">
            <a:solidFill>
              <a:srgbClr val="ED7D31"/>
            </a:solidFill>
          </a:ln>
        </p:spPr>
      </p:cxnSp>
      <p:sp>
        <p:nvSpPr>
          <p:cNvPr id="580" name="PlaceHolder 1"/>
          <p:cNvSpPr>
            <a:spLocks noGrp="1"/>
          </p:cNvSpPr>
          <p:nvPr>
            <p:ph type="sldNum" idx="3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33</a:t>
            </a:r>
            <a:endParaRPr lang="fr-FR" sz="1000" b="0" strike="noStrike" spc="-1">
              <a:solidFill>
                <a:srgbClr val="000000"/>
              </a:solidFill>
              <a:latin typeface="Times New Roman"/>
            </a:endParaRPr>
          </a:p>
        </p:txBody>
      </p:sp>
      <p:sp>
        <p:nvSpPr>
          <p:cNvPr id="581" name="TextBox 2"/>
          <p:cNvSpPr/>
          <p:nvPr/>
        </p:nvSpPr>
        <p:spPr>
          <a:xfrm>
            <a:off x="3094560" y="83664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82" name="Espace réservé du contenu 2"/>
          <p:cNvSpPr/>
          <p:nvPr/>
        </p:nvSpPr>
        <p:spPr>
          <a:xfrm>
            <a:off x="1487520" y="134460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83" name="ZoneTexte 4"/>
          <p:cNvSpPr/>
          <p:nvPr/>
        </p:nvSpPr>
        <p:spPr>
          <a:xfrm>
            <a:off x="900000" y="1852560"/>
            <a:ext cx="6629400" cy="42429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15000"/>
              </a:lnSpc>
              <a:spcAft>
                <a:spcPts val="1001"/>
              </a:spcAft>
            </a:pPr>
            <a:r>
              <a:rPr lang="fr-CA" sz="1600" b="1" strike="noStrike" spc="-1">
                <a:solidFill>
                  <a:schemeClr val="accent1"/>
                </a:solidFill>
                <a:latin typeface="Calibri"/>
                <a:ea typeface="Times New Roman"/>
              </a:rPr>
              <a:t>LES ATTRIBUTS DE LA BALISE ORPHELINE</a:t>
            </a:r>
            <a:r>
              <a:rPr lang="fr-CA" sz="1600" b="1" strike="noStrike" spc="-1">
                <a:solidFill>
                  <a:srgbClr val="000000"/>
                </a:solidFill>
                <a:latin typeface="Calibri"/>
                <a:ea typeface="Times New Roman"/>
              </a:rPr>
              <a:t> </a:t>
            </a:r>
            <a:r>
              <a:rPr lang="fr-CA" sz="1600" b="0" strike="noStrike" spc="-1">
                <a:solidFill>
                  <a:srgbClr val="0070C0"/>
                </a:solidFill>
                <a:latin typeface="Calibri"/>
                <a:ea typeface="Times New Roman"/>
              </a:rPr>
              <a:t>&lt;</a:t>
            </a:r>
            <a:r>
              <a:rPr lang="fr-CA" sz="1600" b="0" strike="noStrike" spc="-1">
                <a:solidFill>
                  <a:srgbClr val="FF0000"/>
                </a:solidFill>
                <a:latin typeface="Calibri"/>
                <a:ea typeface="Times New Roman"/>
              </a:rPr>
              <a:t>input /</a:t>
            </a:r>
            <a:r>
              <a:rPr lang="fr-CA" sz="1600" b="0" strike="noStrike" spc="-1">
                <a:solidFill>
                  <a:srgbClr val="0070C0"/>
                </a:solidFill>
                <a:latin typeface="Calibri"/>
                <a:ea typeface="Times New Roman"/>
              </a:rPr>
              <a:t>&gt; 2/2</a:t>
            </a:r>
            <a:endParaRPr lang="fr-FR" sz="16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400" b="0" strike="noStrike" spc="-1">
                <a:solidFill>
                  <a:srgbClr val="000000"/>
                </a:solidFill>
                <a:latin typeface="Calibri"/>
                <a:ea typeface="Times New Roman"/>
              </a:rPr>
              <a:t>L'attribut </a:t>
            </a:r>
            <a:r>
              <a:rPr lang="fr-CA" sz="1400" b="1" strike="noStrike" spc="-1">
                <a:solidFill>
                  <a:srgbClr val="000000"/>
                </a:solidFill>
                <a:latin typeface="Calibri"/>
                <a:ea typeface="Times New Roman"/>
              </a:rPr>
              <a:t>name</a:t>
            </a:r>
            <a:r>
              <a:rPr lang="fr-CA" sz="1400" b="0" strike="noStrike" spc="-1">
                <a:solidFill>
                  <a:srgbClr val="000000"/>
                </a:solidFill>
                <a:latin typeface="Calibri"/>
                <a:ea typeface="Times New Roman"/>
              </a:rPr>
              <a:t> spécifie le nom d'un élément </a:t>
            </a:r>
            <a:r>
              <a:rPr lang="fr-CA" sz="1400" b="0" strike="noStrike" spc="-1">
                <a:solidFill>
                  <a:srgbClr val="0070C0"/>
                </a:solidFill>
                <a:latin typeface="Calibri"/>
                <a:ea typeface="Times New Roman"/>
              </a:rPr>
              <a:t>&lt;</a:t>
            </a:r>
            <a:r>
              <a:rPr lang="fr-CA" sz="1400" b="0" strike="noStrike" spc="-1">
                <a:solidFill>
                  <a:srgbClr val="FF0000"/>
                </a:solidFill>
                <a:latin typeface="Calibri"/>
                <a:ea typeface="Times New Roman"/>
              </a:rPr>
              <a:t>input /</a:t>
            </a:r>
            <a:r>
              <a:rPr lang="fr-CA" sz="1400" b="0" strike="noStrike" spc="-1">
                <a:solidFill>
                  <a:srgbClr val="0070C0"/>
                </a:solidFill>
                <a:latin typeface="Calibri"/>
                <a:ea typeface="Times New Roman"/>
              </a:rPr>
              <a:t>&gt;</a:t>
            </a:r>
            <a:r>
              <a:rPr lang="fr-CA" sz="1400" b="0" strike="noStrike" spc="-1">
                <a:solidFill>
                  <a:srgbClr val="000000"/>
                </a:solidFill>
                <a:latin typeface="Calibri"/>
                <a:ea typeface="Times New Roman"/>
              </a:rPr>
              <a:t>, il est utilisé pour référencer des éléments dans un JavaScript ou pour référencer des données de formulaire après la soumission d'un formulaire</a:t>
            </a:r>
            <a:endParaRPr lang="fr-FR" sz="1400" b="0" strike="noStrike" spc="-1">
              <a:solidFill>
                <a:srgbClr val="000000"/>
              </a:solidFill>
              <a:latin typeface="Arial"/>
            </a:endParaRPr>
          </a:p>
          <a:p>
            <a:pPr marL="457200">
              <a:lnSpc>
                <a:spcPct val="115000"/>
              </a:lnSpc>
              <a:spcAft>
                <a:spcPts val="1001"/>
              </a:spcAft>
            </a:pPr>
            <a:r>
              <a:rPr lang="fr-CA" sz="1200" b="0" i="1" strike="noStrike" spc="-1">
                <a:solidFill>
                  <a:srgbClr val="000000"/>
                </a:solidFill>
                <a:latin typeface="Calibri"/>
                <a:ea typeface="Times New Roman"/>
              </a:rPr>
              <a:t>Remarque : Seuls les éléments de formulaire avec un attribut name verront leurs valeurs transmises lors de la soumission d'un formulaire.</a:t>
            </a:r>
            <a:endParaRPr lang="fr-FR" sz="12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400" b="0" strike="noStrike" spc="-1">
                <a:solidFill>
                  <a:srgbClr val="000000"/>
                </a:solidFill>
                <a:latin typeface="Calibri"/>
                <a:ea typeface="Times New Roman"/>
              </a:rPr>
              <a:t>L'attribut </a:t>
            </a:r>
            <a:r>
              <a:rPr lang="fr-CA" sz="1400" b="1" strike="noStrike" spc="-1">
                <a:solidFill>
                  <a:srgbClr val="000000"/>
                </a:solidFill>
                <a:latin typeface="Calibri"/>
                <a:ea typeface="Times New Roman"/>
              </a:rPr>
              <a:t>id</a:t>
            </a:r>
            <a:r>
              <a:rPr lang="fr-CA" sz="1400" b="0" strike="noStrike" spc="-1">
                <a:solidFill>
                  <a:srgbClr val="000000"/>
                </a:solidFill>
                <a:latin typeface="Calibri"/>
                <a:ea typeface="Times New Roman"/>
              </a:rPr>
              <a:t> spécifie un identifiant unique pour un élément HTML (la valeur doit être unique dans le document HTML), dans le cas d’un formulaire il permettra de relier le </a:t>
            </a:r>
            <a:r>
              <a:rPr lang="fr-CA" sz="1400" b="0" strike="noStrike" spc="-1">
                <a:solidFill>
                  <a:srgbClr val="0070C0"/>
                </a:solidFill>
                <a:latin typeface="Calibri"/>
                <a:ea typeface="Times New Roman"/>
              </a:rPr>
              <a:t>&lt;</a:t>
            </a:r>
            <a:r>
              <a:rPr lang="fr-CA" sz="1400" b="0" strike="noStrike" spc="-1">
                <a:solidFill>
                  <a:srgbClr val="FF0000"/>
                </a:solidFill>
                <a:latin typeface="Calibri"/>
                <a:ea typeface="Times New Roman"/>
              </a:rPr>
              <a:t>label</a:t>
            </a:r>
            <a:r>
              <a:rPr lang="fr-CA" sz="1400" b="0" strike="noStrike" spc="-1">
                <a:solidFill>
                  <a:srgbClr val="0070C0"/>
                </a:solidFill>
                <a:latin typeface="Calibri"/>
                <a:ea typeface="Times New Roman"/>
              </a:rPr>
              <a:t>&gt;</a:t>
            </a:r>
            <a:r>
              <a:rPr lang="fr-CA" sz="1400" b="0" strike="noStrike" spc="-1">
                <a:solidFill>
                  <a:srgbClr val="000000"/>
                </a:solidFill>
                <a:latin typeface="Calibri"/>
                <a:ea typeface="Times New Roman"/>
              </a:rPr>
              <a:t> avec le </a:t>
            </a:r>
            <a:r>
              <a:rPr lang="fr-CA" sz="1400" b="0" strike="noStrike" spc="-1">
                <a:solidFill>
                  <a:srgbClr val="0070C0"/>
                </a:solidFill>
                <a:latin typeface="Calibri"/>
                <a:ea typeface="Times New Roman"/>
              </a:rPr>
              <a:t>&lt;</a:t>
            </a:r>
            <a:r>
              <a:rPr lang="fr-CA" sz="1400" b="0" strike="noStrike" spc="-1">
                <a:solidFill>
                  <a:srgbClr val="FF0000"/>
                </a:solidFill>
                <a:latin typeface="Calibri"/>
                <a:ea typeface="Times New Roman"/>
              </a:rPr>
              <a:t>input /</a:t>
            </a:r>
            <a:r>
              <a:rPr lang="fr-CA" sz="1400" b="0" strike="noStrike" spc="-1">
                <a:solidFill>
                  <a:srgbClr val="0070C0"/>
                </a:solidFill>
                <a:latin typeface="Calibri"/>
                <a:ea typeface="Times New Roman"/>
              </a:rPr>
              <a:t>&gt;</a:t>
            </a:r>
            <a:r>
              <a:rPr lang="fr-CA" sz="1400" b="0" strike="noStrike" spc="-1">
                <a:solidFill>
                  <a:srgbClr val="000000"/>
                </a:solidFill>
                <a:latin typeface="Calibri"/>
                <a:ea typeface="Times New Roman"/>
              </a:rPr>
              <a:t> par sa valeur.</a:t>
            </a:r>
            <a:endParaRPr lang="fr-FR" sz="14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400" b="0" strike="noStrike" spc="-1">
                <a:solidFill>
                  <a:srgbClr val="000000"/>
                </a:solidFill>
                <a:latin typeface="Calibri"/>
                <a:ea typeface="Times New Roman"/>
              </a:rPr>
              <a:t>L'attribut </a:t>
            </a:r>
            <a:r>
              <a:rPr lang="fr-CA" sz="1400" b="1" strike="noStrike" spc="-1">
                <a:solidFill>
                  <a:srgbClr val="000000"/>
                </a:solidFill>
                <a:latin typeface="Calibri"/>
                <a:ea typeface="Times New Roman"/>
              </a:rPr>
              <a:t>placeholder</a:t>
            </a:r>
            <a:r>
              <a:rPr lang="fr-CA" sz="1400" b="0" strike="noStrike" spc="-1">
                <a:solidFill>
                  <a:srgbClr val="000000"/>
                </a:solidFill>
                <a:latin typeface="Calibri"/>
                <a:ea typeface="Times New Roman"/>
              </a:rPr>
              <a:t> spécifie un bref indice qui décrit la valeur attendue d'un champ d'entrée (un exemple de valeur ou une courte description du format attendu)</a:t>
            </a:r>
            <a:endParaRPr lang="fr-FR" sz="1400" b="0" strike="noStrike" spc="-1">
              <a:solidFill>
                <a:srgbClr val="000000"/>
              </a:solidFill>
              <a:latin typeface="Arial"/>
            </a:endParaRPr>
          </a:p>
          <a:p>
            <a:pPr marL="285840" indent="-285840">
              <a:lnSpc>
                <a:spcPct val="115000"/>
              </a:lnSpc>
              <a:spcAft>
                <a:spcPts val="1001"/>
              </a:spcAft>
              <a:buClr>
                <a:srgbClr val="000000"/>
              </a:buClr>
              <a:buFont typeface="Wingdings" charset="2"/>
              <a:buChar char=""/>
            </a:pPr>
            <a:r>
              <a:rPr lang="fr-CA" sz="1400" b="0" strike="noStrike" spc="-1">
                <a:solidFill>
                  <a:srgbClr val="000000"/>
                </a:solidFill>
                <a:latin typeface="Calibri"/>
                <a:ea typeface="Times New Roman"/>
              </a:rPr>
              <a:t>Pour empêcher un utilisateur de soumettre votre formulaire lorsqu'il manque des informations requises, vous devez ajouter l'attribut </a:t>
            </a:r>
            <a:r>
              <a:rPr lang="fr-CA" sz="1400" b="1" strike="noStrike" spc="-1">
                <a:solidFill>
                  <a:srgbClr val="000000"/>
                </a:solidFill>
                <a:latin typeface="Calibri"/>
                <a:ea typeface="Times New Roman"/>
              </a:rPr>
              <a:t>required</a:t>
            </a:r>
            <a:r>
              <a:rPr lang="fr-CA" sz="1400" b="0" strike="noStrike" spc="-1">
                <a:solidFill>
                  <a:srgbClr val="000000"/>
                </a:solidFill>
                <a:latin typeface="Calibri"/>
                <a:ea typeface="Times New Roman"/>
              </a:rPr>
              <a:t> à un élément </a:t>
            </a:r>
            <a:r>
              <a:rPr lang="fr-CA" sz="1400" b="0" strike="noStrike" spc="-1">
                <a:solidFill>
                  <a:srgbClr val="0070C0"/>
                </a:solidFill>
                <a:latin typeface="Calibri"/>
                <a:ea typeface="Times New Roman"/>
              </a:rPr>
              <a:t>&lt;</a:t>
            </a:r>
            <a:r>
              <a:rPr lang="fr-CA" sz="1400" b="0" strike="noStrike" spc="-1">
                <a:solidFill>
                  <a:srgbClr val="FF0000"/>
                </a:solidFill>
                <a:latin typeface="Calibri"/>
                <a:ea typeface="Times New Roman"/>
              </a:rPr>
              <a:t>input /</a:t>
            </a:r>
            <a:r>
              <a:rPr lang="fr-CA" sz="1400" b="0" strike="noStrike" spc="-1">
                <a:solidFill>
                  <a:srgbClr val="0070C0"/>
                </a:solidFill>
                <a:latin typeface="Calibri"/>
                <a:ea typeface="Times New Roman"/>
              </a:rPr>
              <a:t>&gt;</a:t>
            </a:r>
            <a:r>
              <a:rPr lang="fr-CA" sz="1400" b="0" strike="noStrike" spc="-1">
                <a:solidFill>
                  <a:srgbClr val="000000"/>
                </a:solidFill>
                <a:latin typeface="Calibri"/>
                <a:ea typeface="Times New Roman"/>
              </a:rPr>
              <a:t>. </a:t>
            </a:r>
            <a:endParaRPr lang="fr-FR" sz="1400" b="0" strike="noStrike" spc="-1">
              <a:solidFill>
                <a:srgbClr val="000000"/>
              </a:solidFill>
              <a:latin typeface="Arial"/>
            </a:endParaRPr>
          </a:p>
          <a:p>
            <a:pPr marL="457200">
              <a:lnSpc>
                <a:spcPct val="115000"/>
              </a:lnSpc>
              <a:spcAft>
                <a:spcPts val="1001"/>
              </a:spcAft>
            </a:pPr>
            <a:r>
              <a:rPr lang="fr-CA" sz="1400" b="0" i="1" strike="noStrike" spc="-1">
                <a:solidFill>
                  <a:srgbClr val="000000"/>
                </a:solidFill>
                <a:latin typeface="Calibri"/>
                <a:ea typeface="Times New Roman"/>
              </a:rPr>
              <a:t>Remarque : Il n'est pas nécessaire de définir une valeur pour l'attribut requis.</a:t>
            </a:r>
            <a:endParaRPr lang="fr-FR" sz="1400" b="0" strike="noStrike" spc="-1">
              <a:solidFill>
                <a:srgbClr val="000000"/>
              </a:solidFill>
              <a:latin typeface="Arial"/>
            </a:endParaRPr>
          </a:p>
        </p:txBody>
      </p:sp>
      <p:sp>
        <p:nvSpPr>
          <p:cNvPr id="584" name="ZoneTexte 583"/>
          <p:cNvSpPr txBox="1"/>
          <p:nvPr/>
        </p:nvSpPr>
        <p:spPr>
          <a:xfrm>
            <a:off x="7740000" y="3362400"/>
            <a:ext cx="3960000" cy="957600"/>
          </a:xfrm>
          <a:prstGeom prst="rect">
            <a:avLst/>
          </a:prstGeom>
          <a:noFill/>
          <a:ln w="0">
            <a:noFill/>
          </a:ln>
        </p:spPr>
        <p:txBody>
          <a:bodyPr lIns="90000" tIns="45000" rIns="90000" bIns="45000" anchor="t">
            <a:noAutofit/>
          </a:bodyPr>
          <a:lstStyle/>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&gt;First name :&lt;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"text"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"John"</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"fname"</a:t>
            </a:r>
            <a:r>
              <a:rPr lang="fr-FR" sz="1800" b="0" strike="noStrike" spc="-1">
                <a:solidFill>
                  <a:srgbClr val="000000"/>
                </a:solidFill>
                <a:latin typeface="Calibri"/>
                <a:ea typeface="Calibri"/>
              </a:rPr>
              <a:t>&gt;</a:t>
            </a:r>
            <a:endParaRPr lang="fr-FR" sz="18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5" name="Connecteur droit 12"/>
          <p:cNvCxnSpPr/>
          <p:nvPr/>
        </p:nvCxnSpPr>
        <p:spPr>
          <a:xfrm>
            <a:off x="240840" y="6459480"/>
            <a:ext cx="360" cy="398880"/>
          </a:xfrm>
          <a:prstGeom prst="straightConnector1">
            <a:avLst/>
          </a:prstGeom>
          <a:ln w="139700">
            <a:solidFill>
              <a:srgbClr val="ED7D31"/>
            </a:solidFill>
          </a:ln>
        </p:spPr>
      </p:cxnSp>
      <p:grpSp>
        <p:nvGrpSpPr>
          <p:cNvPr id="586" name="Groupe 12"/>
          <p:cNvGrpSpPr/>
          <p:nvPr/>
        </p:nvGrpSpPr>
        <p:grpSpPr>
          <a:xfrm>
            <a:off x="9233640" y="-30600"/>
            <a:ext cx="2958120" cy="564840"/>
            <a:chOff x="9233640" y="-30600"/>
            <a:chExt cx="2958120" cy="564840"/>
          </a:xfrm>
        </p:grpSpPr>
        <p:sp>
          <p:nvSpPr>
            <p:cNvPr id="58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58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589" name="Graphique 218"/>
          <p:cNvPicPr/>
          <p:nvPr/>
        </p:nvPicPr>
        <p:blipFill>
          <a:blip r:embed="rId2"/>
          <a:stretch/>
        </p:blipFill>
        <p:spPr>
          <a:xfrm>
            <a:off x="240840" y="193320"/>
            <a:ext cx="1424520" cy="311400"/>
          </a:xfrm>
          <a:prstGeom prst="rect">
            <a:avLst/>
          </a:prstGeom>
          <a:ln w="0">
            <a:noFill/>
          </a:ln>
        </p:spPr>
      </p:pic>
      <p:sp>
        <p:nvSpPr>
          <p:cNvPr id="59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591" name="Connecteur droit 12"/>
          <p:cNvCxnSpPr/>
          <p:nvPr/>
        </p:nvCxnSpPr>
        <p:spPr>
          <a:xfrm>
            <a:off x="10526040" y="70920"/>
            <a:ext cx="1416600" cy="360"/>
          </a:xfrm>
          <a:prstGeom prst="straightConnector1">
            <a:avLst/>
          </a:prstGeom>
          <a:ln w="57150">
            <a:solidFill>
              <a:srgbClr val="ED7D31"/>
            </a:solidFill>
          </a:ln>
        </p:spPr>
      </p:cxnSp>
      <p:sp>
        <p:nvSpPr>
          <p:cNvPr id="592" name="PlaceHolder 1"/>
          <p:cNvSpPr>
            <a:spLocks noGrp="1"/>
          </p:cNvSpPr>
          <p:nvPr>
            <p:ph type="sldNum" idx="3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38</a:t>
            </a:r>
            <a:endParaRPr lang="fr-FR" sz="1000" b="0" strike="noStrike" spc="-1">
              <a:solidFill>
                <a:srgbClr val="000000"/>
              </a:solidFill>
              <a:latin typeface="Times New Roman"/>
            </a:endParaRPr>
          </a:p>
        </p:txBody>
      </p:sp>
      <p:sp>
        <p:nvSpPr>
          <p:cNvPr id="59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59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595" name="ZoneTexte 4"/>
          <p:cNvSpPr/>
          <p:nvPr/>
        </p:nvSpPr>
        <p:spPr>
          <a:xfrm>
            <a:off x="424440" y="1456200"/>
            <a:ext cx="8280000" cy="48438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form </a:t>
            </a:r>
            <a:r>
              <a:rPr lang="fr-FR" sz="1400" b="0" strike="noStrike" spc="-1">
                <a:solidFill>
                  <a:srgbClr val="986801"/>
                </a:solidFill>
                <a:latin typeface="Calibri"/>
                <a:ea typeface="Calibri"/>
              </a:rPr>
              <a:t>method</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"get"</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&gt;First name :&lt;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"text"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"fname"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"John"</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"fname"</a:t>
            </a:r>
            <a:r>
              <a:rPr lang="fr-FR" sz="1800" b="0" strike="noStrike" spc="-1">
                <a:solidFill>
                  <a:srgbClr val="000000"/>
                </a:solidFill>
                <a:latin typeface="Calibri"/>
                <a:ea typeface="Calibri"/>
              </a:rPr>
              <a:t>&gt;</a:t>
            </a:r>
            <a:endParaRPr lang="fr-FR" sz="18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"html"</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"radio"</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"fav_language"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"html"</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"html"</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HTML&lt;/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"css"</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"radio"</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"fav_language"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"css"</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"css"</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CSS&lt;/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"javascript"</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"radio"</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"fav_language"</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"javascript"</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"javascript"</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JavaScript&lt;/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"vehicle1"</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"checkbox"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"vehicle1"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"bike"</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"vehicle1"</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I have a bike&lt;/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"vehicle2"</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"checkbox"</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"vehicle2"</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"car"</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"vehicle2"</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I have a car&lt;/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label </a:t>
            </a:r>
            <a:r>
              <a:rPr lang="fr-FR" sz="1400" b="0" strike="noStrike" spc="-1">
                <a:solidFill>
                  <a:srgbClr val="986801"/>
                </a:solidFill>
                <a:latin typeface="Calibri"/>
                <a:ea typeface="Calibri"/>
              </a:rPr>
              <a:t>for</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"vehicle3"</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914400">
              <a:lnSpc>
                <a:spcPct val="100000"/>
              </a:lnSpc>
            </a:pPr>
            <a:r>
              <a:rPr lang="fr-FR" sz="18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"checkbox"</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name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"vehicle3"</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"boat"</a:t>
            </a:r>
            <a:r>
              <a:rPr lang="fr-FR" sz="1800" b="0" strike="noStrike" spc="-1">
                <a:solidFill>
                  <a:srgbClr val="50A14F"/>
                </a:solidFill>
                <a:latin typeface="Calibri"/>
                <a:ea typeface="Calibri"/>
              </a:rPr>
              <a:t> </a:t>
            </a:r>
            <a:r>
              <a:rPr lang="fr-FR" sz="1400" b="0" strike="noStrike" spc="-1">
                <a:solidFill>
                  <a:srgbClr val="986801"/>
                </a:solidFill>
                <a:latin typeface="Calibri"/>
                <a:ea typeface="Calibri"/>
              </a:rPr>
              <a:t>id</a:t>
            </a:r>
            <a:r>
              <a:rPr lang="fr-FR" sz="1500" b="0" strike="noStrike" spc="-1">
                <a:solidFill>
                  <a:srgbClr val="000000"/>
                </a:solidFill>
                <a:latin typeface="Calibri"/>
                <a:ea typeface="Calibri"/>
              </a:rPr>
              <a:t>=</a:t>
            </a:r>
            <a:r>
              <a:rPr lang="fr-FR" sz="1500" b="0" strike="noStrike" spc="-1">
                <a:solidFill>
                  <a:srgbClr val="50A14F"/>
                </a:solidFill>
                <a:latin typeface="Calibri"/>
                <a:ea typeface="Calibri"/>
              </a:rPr>
              <a:t>"vehicle3"</a:t>
            </a:r>
            <a:r>
              <a:rPr lang="fr-FR" sz="1800" b="0" strike="noStrike" spc="-1">
                <a:solidFill>
                  <a:srgbClr val="000000"/>
                </a:solidFill>
                <a:latin typeface="Calibri"/>
                <a:ea typeface="Calibri"/>
              </a:rPr>
              <a:t>&gt;</a:t>
            </a:r>
            <a:r>
              <a:rPr lang="fr-FR" sz="1400" b="0" strike="noStrike" spc="-1">
                <a:solidFill>
                  <a:srgbClr val="000000"/>
                </a:solidFill>
                <a:latin typeface="Calibri"/>
                <a:ea typeface="Calibri"/>
              </a:rPr>
              <a:t>I have a boat&lt;/</a:t>
            </a:r>
            <a:r>
              <a:rPr lang="fr-FR" sz="1400" b="0" strike="noStrike" spc="-1">
                <a:solidFill>
                  <a:srgbClr val="E45649"/>
                </a:solidFill>
                <a:latin typeface="Calibri"/>
                <a:ea typeface="Calibri"/>
              </a:rPr>
              <a:t>label</a:t>
            </a:r>
            <a:r>
              <a:rPr lang="fr-FR" sz="1400" b="0" strike="noStrike" spc="-1">
                <a:solidFill>
                  <a:srgbClr val="000000"/>
                </a:solidFill>
                <a:latin typeface="Calibri"/>
                <a:ea typeface="Calibri"/>
              </a:rPr>
              <a:t>&gt;&lt;</a:t>
            </a:r>
            <a:r>
              <a:rPr lang="fr-FR" sz="1400" b="0" strike="noStrike" spc="-1">
                <a:solidFill>
                  <a:srgbClr val="E45649"/>
                </a:solidFill>
                <a:latin typeface="Calibri"/>
                <a:ea typeface="Calibri"/>
              </a:rPr>
              <a:t>br</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"submit"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"submit"</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marL="457200">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input </a:t>
            </a:r>
            <a:r>
              <a:rPr lang="fr-FR" sz="1400" b="0" strike="noStrike" spc="-1">
                <a:solidFill>
                  <a:srgbClr val="986801"/>
                </a:solidFill>
                <a:latin typeface="Calibri"/>
                <a:ea typeface="Calibri"/>
              </a:rPr>
              <a:t>type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"reset"</a:t>
            </a:r>
            <a:r>
              <a:rPr lang="fr-FR" sz="1400" b="0" strike="noStrike" spc="-1">
                <a:solidFill>
                  <a:srgbClr val="000000"/>
                </a:solidFill>
                <a:latin typeface="Calibri"/>
                <a:ea typeface="Calibri"/>
              </a:rPr>
              <a:t> </a:t>
            </a:r>
            <a:r>
              <a:rPr lang="fr-FR" sz="1400" b="0" strike="noStrike" spc="-1">
                <a:solidFill>
                  <a:srgbClr val="986801"/>
                </a:solidFill>
                <a:latin typeface="Calibri"/>
                <a:ea typeface="Calibri"/>
              </a:rPr>
              <a:t>value</a:t>
            </a:r>
            <a:r>
              <a:rPr lang="fr-FR" sz="1400" b="0" strike="noStrike" spc="-1">
                <a:solidFill>
                  <a:srgbClr val="000000"/>
                </a:solidFill>
                <a:latin typeface="Calibri"/>
                <a:ea typeface="Calibri"/>
              </a:rPr>
              <a:t>=</a:t>
            </a:r>
            <a:r>
              <a:rPr lang="fr-FR" sz="1400" b="0" strike="noStrike" spc="-1">
                <a:solidFill>
                  <a:srgbClr val="50A14F"/>
                </a:solidFill>
                <a:latin typeface="Calibri"/>
                <a:ea typeface="Calibri"/>
              </a:rPr>
              <a:t>"reset"</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a:p>
            <a:pPr>
              <a:lnSpc>
                <a:spcPct val="100000"/>
              </a:lnSpc>
            </a:pPr>
            <a:r>
              <a:rPr lang="fr-FR" sz="1400" b="0" strike="noStrike" spc="-1">
                <a:solidFill>
                  <a:srgbClr val="000000"/>
                </a:solidFill>
                <a:latin typeface="Calibri"/>
                <a:ea typeface="Calibri"/>
              </a:rPr>
              <a:t>&lt;/</a:t>
            </a:r>
            <a:r>
              <a:rPr lang="fr-FR" sz="1400" b="0" strike="noStrike" spc="-1">
                <a:solidFill>
                  <a:srgbClr val="E45649"/>
                </a:solidFill>
                <a:latin typeface="Calibri"/>
                <a:ea typeface="Calibri"/>
              </a:rPr>
              <a:t>form</a:t>
            </a:r>
            <a:r>
              <a:rPr lang="fr-FR" sz="1400" b="0" strike="noStrike" spc="-1">
                <a:solidFill>
                  <a:srgbClr val="000000"/>
                </a:solidFill>
                <a:latin typeface="Calibri"/>
                <a:ea typeface="Calibri"/>
              </a:rPr>
              <a:t>&gt;</a:t>
            </a:r>
            <a:endParaRPr lang="fr-FR" sz="1400" b="0" strike="noStrike" spc="-1">
              <a:solidFill>
                <a:srgbClr val="000000"/>
              </a:solidFill>
              <a:latin typeface="Arial"/>
            </a:endParaRPr>
          </a:p>
        </p:txBody>
      </p:sp>
      <p:pic>
        <p:nvPicPr>
          <p:cNvPr id="596" name="Image 6"/>
          <p:cNvPicPr/>
          <p:nvPr/>
        </p:nvPicPr>
        <p:blipFill>
          <a:blip r:embed="rId3"/>
          <a:stretch/>
        </p:blipFill>
        <p:spPr>
          <a:xfrm>
            <a:off x="8884800" y="2435040"/>
            <a:ext cx="2932560" cy="2849040"/>
          </a:xfrm>
          <a:prstGeom prst="rect">
            <a:avLst/>
          </a:prstGeom>
          <a:ln w="88900" cap="sq">
            <a:solidFill>
              <a:srgbClr val="FFFFFF"/>
            </a:solidFill>
            <a:miter/>
          </a:ln>
          <a:effectLst>
            <a:outerShdw blurRad="5508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52" name="TextBox 17"/>
          <p:cNvSpPr/>
          <p:nvPr/>
        </p:nvSpPr>
        <p:spPr>
          <a:xfrm>
            <a:off x="3706740" y="1551393"/>
            <a:ext cx="4775400" cy="369332"/>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lIns="91440" tIns="45720" rIns="91440" bIns="45720" numCol="1" spcCol="0" anchor="t">
            <a:spAutoFit/>
          </a:bodyPr>
          <a:lstStyle/>
          <a:p>
            <a:pPr algn="ctr">
              <a:lnSpc>
                <a:spcPct val="100000"/>
              </a:lnSpc>
            </a:pPr>
            <a:r>
              <a:rPr lang="fr-FR" sz="1800" b="1" strike="noStrike" spc="-1" dirty="0">
                <a:solidFill>
                  <a:srgbClr val="000000"/>
                </a:solidFill>
                <a:latin typeface="Calibri"/>
              </a:rPr>
              <a:t>Exercice</a:t>
            </a:r>
            <a:r>
              <a:rPr lang="en-US" sz="1800" b="1" strike="noStrike" spc="-1" dirty="0">
                <a:solidFill>
                  <a:srgbClr val="000000"/>
                </a:solidFill>
                <a:latin typeface="Calibri"/>
              </a:rPr>
              <a:t> </a:t>
            </a:r>
            <a:r>
              <a:rPr lang="fr-FR" sz="1800" b="1" strike="noStrike" spc="-1" dirty="0">
                <a:solidFill>
                  <a:srgbClr val="000000"/>
                </a:solidFill>
                <a:latin typeface="Calibri"/>
              </a:rPr>
              <a:t>formulaire</a:t>
            </a:r>
            <a:r>
              <a:rPr lang="en-US" sz="1800" b="1" strike="noStrike" spc="-1" dirty="0">
                <a:solidFill>
                  <a:srgbClr val="000000"/>
                </a:solidFill>
                <a:latin typeface="Calibri"/>
              </a:rPr>
              <a:t> (label / input)</a:t>
            </a:r>
            <a:endParaRPr lang="fr-FR" sz="1800" b="1" strike="noStrike" spc="-1" dirty="0">
              <a:solidFill>
                <a:srgbClr val="000000"/>
              </a:solidFill>
              <a:latin typeface="Arial"/>
            </a:endParaRPr>
          </a:p>
        </p:txBody>
      </p:sp>
      <p:sp>
        <p:nvSpPr>
          <p:cNvPr id="2" name="ZoneTexte 1">
            <a:extLst>
              <a:ext uri="{FF2B5EF4-FFF2-40B4-BE49-F238E27FC236}">
                <a16:creationId xmlns:a16="http://schemas.microsoft.com/office/drawing/2014/main" id="{83CE851E-E645-4332-ABE3-0A4072524F3B}"/>
              </a:ext>
            </a:extLst>
          </p:cNvPr>
          <p:cNvSpPr txBox="1"/>
          <p:nvPr/>
        </p:nvSpPr>
        <p:spPr>
          <a:xfrm>
            <a:off x="402297" y="220923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structure de base HTML, à la suite des éléments des exercices précédents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b="0" strike="noStrike" spc="-1" dirty="0">
                <a:solidFill>
                  <a:srgbClr val="000000"/>
                </a:solidFill>
                <a:latin typeface="Calibri"/>
                <a:cs typeface="Calibri"/>
              </a:rPr>
              <a:t>Insérez un formulaire (laissez</a:t>
            </a:r>
            <a:r>
              <a:rPr lang="fr-FR" sz="1400" spc="-1" dirty="0">
                <a:solidFill>
                  <a:srgbClr val="000000"/>
                </a:solidFill>
                <a:latin typeface="Calibri"/>
                <a:cs typeface="Calibri"/>
              </a:rPr>
              <a:t> '#'</a:t>
            </a:r>
            <a:r>
              <a:rPr lang="fr-FR" sz="1400" b="0" strike="noStrike" spc="-1" dirty="0">
                <a:solidFill>
                  <a:srgbClr val="000000"/>
                </a:solidFill>
                <a:latin typeface="Calibri"/>
                <a:cs typeface="Calibri"/>
              </a:rPr>
              <a:t> l’attribut </a:t>
            </a:r>
            <a:r>
              <a:rPr lang="fr-FR" sz="1400" b="1" strike="noStrike" spc="-1" dirty="0">
                <a:solidFill>
                  <a:srgbClr val="000000"/>
                </a:solidFill>
                <a:latin typeface="Calibri"/>
                <a:cs typeface="Calibri"/>
              </a:rPr>
              <a:t>« action » </a:t>
            </a:r>
            <a:r>
              <a:rPr lang="fr-FR" sz="1400" b="0" strike="noStrike" spc="-1" dirty="0">
                <a:solidFill>
                  <a:srgbClr val="000000"/>
                </a:solidFill>
                <a:latin typeface="Calibri"/>
                <a:cs typeface="Calibri"/>
              </a:rPr>
              <a:t>et mettez l’attribut </a:t>
            </a:r>
            <a:r>
              <a:rPr lang="fr-FR" sz="1400" b="1" strike="noStrike" spc="-1" dirty="0">
                <a:solidFill>
                  <a:srgbClr val="000000"/>
                </a:solidFill>
                <a:latin typeface="Calibri"/>
                <a:cs typeface="Calibri"/>
              </a:rPr>
              <a:t>« </a:t>
            </a:r>
            <a:r>
              <a:rPr lang="fr-FR" sz="1400" b="1" strike="noStrike" spc="-1" dirty="0" err="1">
                <a:solidFill>
                  <a:srgbClr val="000000"/>
                </a:solidFill>
                <a:latin typeface="Calibri"/>
                <a:cs typeface="Calibri"/>
              </a:rPr>
              <a:t>method</a:t>
            </a:r>
            <a:r>
              <a:rPr lang="fr-FR" sz="1400" b="1" strike="noStrike" spc="-1" dirty="0">
                <a:solidFill>
                  <a:srgbClr val="000000"/>
                </a:solidFill>
                <a:latin typeface="Calibri"/>
                <a:cs typeface="Calibri"/>
              </a:rPr>
              <a:t> » </a:t>
            </a:r>
            <a:r>
              <a:rPr lang="fr-FR" sz="1400" b="0" strike="noStrike" spc="-1" dirty="0">
                <a:solidFill>
                  <a:srgbClr val="000000"/>
                </a:solidFill>
                <a:latin typeface="Calibri"/>
                <a:cs typeface="Calibri"/>
              </a:rPr>
              <a:t>sur </a:t>
            </a:r>
            <a:r>
              <a:rPr lang="fr-FR" sz="1400" b="1" strike="noStrike" spc="-1" dirty="0">
                <a:solidFill>
                  <a:srgbClr val="000000"/>
                </a:solidFill>
                <a:latin typeface="Calibri"/>
                <a:cs typeface="Calibri"/>
              </a:rPr>
              <a:t>« </a:t>
            </a:r>
            <a:r>
              <a:rPr lang="fr-FR" sz="1400" b="1" strike="noStrike" spc="-1" dirty="0" err="1">
                <a:solidFill>
                  <a:srgbClr val="000000"/>
                </a:solidFill>
                <a:latin typeface="Calibri"/>
                <a:cs typeface="Calibri"/>
              </a:rPr>
              <a:t>get</a:t>
            </a:r>
            <a:r>
              <a:rPr lang="fr-FR" sz="1400" b="1" strike="noStrike" spc="-1" dirty="0">
                <a:solidFill>
                  <a:srgbClr val="000000"/>
                </a:solidFill>
                <a:latin typeface="Calibri"/>
                <a:cs typeface="Calibri"/>
              </a:rPr>
              <a:t> »</a:t>
            </a:r>
            <a:r>
              <a:rPr lang="fr-FR" sz="1400" b="0" strike="noStrike" spc="-1" dirty="0">
                <a:solidFill>
                  <a:srgbClr val="000000"/>
                </a:solidFill>
                <a:latin typeface="Calibri"/>
                <a:cs typeface="Calibri"/>
              </a:rPr>
              <a:t>) ;</a:t>
            </a:r>
          </a:p>
          <a:p>
            <a:pPr marL="800100" lvl="1" indent="-342900">
              <a:buClr>
                <a:srgbClr val="000000"/>
              </a:buClr>
              <a:buFont typeface="+mj-lt"/>
              <a:buAutoNum type="arabicPeriod"/>
            </a:pPr>
            <a:r>
              <a:rPr lang="fr-FR" sz="1400" spc="-1" dirty="0">
                <a:solidFill>
                  <a:srgbClr val="000000"/>
                </a:solidFill>
                <a:latin typeface="Calibri" panose="020F0502020204030204" pitchFamily="34" charset="0"/>
                <a:cs typeface="Calibri" panose="020F0502020204030204" pitchFamily="34" charset="0"/>
              </a:rPr>
              <a:t>Ajoutez un </a:t>
            </a:r>
            <a:r>
              <a:rPr lang="fr-FR" sz="1400" b="1" spc="-1" dirty="0">
                <a:solidFill>
                  <a:srgbClr val="000000"/>
                </a:solidFill>
                <a:latin typeface="Calibri" panose="020F0502020204030204" pitchFamily="34" charset="0"/>
                <a:cs typeface="Calibri" panose="020F0502020204030204" pitchFamily="34" charset="0"/>
              </a:rPr>
              <a:t>« label » </a:t>
            </a:r>
            <a:r>
              <a:rPr lang="fr-FR" sz="1400" spc="-1" dirty="0">
                <a:solidFill>
                  <a:srgbClr val="000000"/>
                </a:solidFill>
                <a:latin typeface="Calibri" panose="020F0502020204030204" pitchFamily="34" charset="0"/>
                <a:cs typeface="Calibri" panose="020F0502020204030204" pitchFamily="34" charset="0"/>
              </a:rPr>
              <a:t>intitulé : </a:t>
            </a:r>
            <a:r>
              <a:rPr lang="fr-CA" sz="1400" b="1" i="1" spc="-1" dirty="0">
                <a:solidFill>
                  <a:srgbClr val="000000"/>
                </a:solidFill>
                <a:latin typeface="Calibri" panose="020F0502020204030204" pitchFamily="34" charset="0"/>
                <a:cs typeface="Calibri" panose="020F0502020204030204" pitchFamily="34" charset="0"/>
              </a:rPr>
              <a:t>La ou les famille(s) de métiers du numérique qui m'intéresse(nt) :</a:t>
            </a:r>
            <a:r>
              <a:rPr lang="fr-CA" sz="1400" b="1" spc="-1" dirty="0">
                <a:solidFill>
                  <a:srgbClr val="000000"/>
                </a:solidFill>
                <a:latin typeface="Calibri" panose="020F0502020204030204" pitchFamily="34" charset="0"/>
                <a:cs typeface="Calibri" panose="020F0502020204030204" pitchFamily="34" charset="0"/>
              </a:rPr>
              <a:t> </a:t>
            </a:r>
            <a:r>
              <a:rPr lang="fr-CA" sz="1400" spc="-1" dirty="0">
                <a:solidFill>
                  <a:srgbClr val="000000"/>
                </a:solidFill>
                <a:latin typeface="Calibri" panose="020F0502020204030204" pitchFamily="34" charset="0"/>
                <a:cs typeface="Calibri" panose="020F0502020204030204" pitchFamily="34" charset="0"/>
              </a:rPr>
              <a:t>, avec un passage à la ligne à la fin (</a:t>
            </a:r>
            <a:r>
              <a:rPr lang="fr-CA" sz="1400" b="1" spc="-1" dirty="0">
                <a:solidFill>
                  <a:srgbClr val="000000"/>
                </a:solidFill>
                <a:latin typeface="Calibri" panose="020F0502020204030204" pitchFamily="34" charset="0"/>
                <a:cs typeface="Calibri" panose="020F0502020204030204" pitchFamily="34" charset="0"/>
              </a:rPr>
              <a:t>&lt;</a:t>
            </a:r>
            <a:r>
              <a:rPr lang="fr-CA" sz="1400" b="1" spc="-1" dirty="0" err="1">
                <a:solidFill>
                  <a:srgbClr val="000000"/>
                </a:solidFill>
                <a:latin typeface="Calibri" panose="020F0502020204030204" pitchFamily="34" charset="0"/>
                <a:cs typeface="Calibri" panose="020F0502020204030204" pitchFamily="34" charset="0"/>
              </a:rPr>
              <a:t>br</a:t>
            </a:r>
            <a:r>
              <a:rPr lang="fr-CA" sz="1400" b="1" spc="-1" dirty="0">
                <a:solidFill>
                  <a:srgbClr val="000000"/>
                </a:solidFill>
                <a:latin typeface="Calibri" panose="020F0502020204030204" pitchFamily="34" charset="0"/>
                <a:cs typeface="Calibri" panose="020F0502020204030204" pitchFamily="34" charset="0"/>
              </a:rPr>
              <a:t> /&gt;</a:t>
            </a:r>
            <a:r>
              <a:rPr lang="fr-CA" sz="1400" spc="-1" dirty="0">
                <a:solidFill>
                  <a:srgbClr val="000000"/>
                </a:solidFill>
                <a:latin typeface="Calibri" panose="020F0502020204030204" pitchFamily="34" charset="0"/>
                <a:cs typeface="Calibri" panose="020F0502020204030204" pitchFamily="34" charset="0"/>
              </a:rPr>
              <a:t>);</a:t>
            </a:r>
            <a:endParaRPr lang="fr-FR" sz="140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b="0" strike="noStrike" spc="-1" dirty="0">
                <a:solidFill>
                  <a:srgbClr val="000000"/>
                </a:solidFill>
                <a:latin typeface="Calibri" panose="020F0502020204030204" pitchFamily="34" charset="0"/>
                <a:cs typeface="Calibri" panose="020F0502020204030204" pitchFamily="34" charset="0"/>
              </a:rPr>
              <a:t>Ajoutez quatre entrées </a:t>
            </a:r>
            <a:r>
              <a:rPr lang="fr-FR" sz="1400" b="1" strike="noStrike" spc="-1" dirty="0">
                <a:solidFill>
                  <a:srgbClr val="000000"/>
                </a:solidFill>
                <a:latin typeface="Calibri" panose="020F0502020204030204" pitchFamily="34" charset="0"/>
                <a:cs typeface="Calibri" panose="020F0502020204030204" pitchFamily="34" charset="0"/>
              </a:rPr>
              <a:t>&lt;input /&gt;</a:t>
            </a:r>
            <a:r>
              <a:rPr lang="fr-FR" sz="1400" b="0" strike="noStrike" spc="-1" dirty="0">
                <a:solidFill>
                  <a:srgbClr val="000000"/>
                </a:solidFill>
                <a:latin typeface="Calibri" panose="020F0502020204030204" pitchFamily="34" charset="0"/>
                <a:cs typeface="Calibri" panose="020F0502020204030204" pitchFamily="34" charset="0"/>
              </a:rPr>
              <a:t> de type </a:t>
            </a:r>
            <a:r>
              <a:rPr lang="fr-FR" sz="1400" b="1" strike="noStrike" spc="-1" dirty="0">
                <a:solidFill>
                  <a:srgbClr val="000000"/>
                </a:solidFill>
                <a:latin typeface="Calibri" panose="020F0502020204030204" pitchFamily="34" charset="0"/>
                <a:cs typeface="Calibri" panose="020F0502020204030204" pitchFamily="34" charset="0"/>
              </a:rPr>
              <a:t>« </a:t>
            </a:r>
            <a:r>
              <a:rPr lang="fr-FR" sz="1400" b="1" strike="noStrike" spc="-1" dirty="0" err="1">
                <a:solidFill>
                  <a:srgbClr val="000000"/>
                </a:solidFill>
                <a:latin typeface="Calibri" panose="020F0502020204030204" pitchFamily="34" charset="0"/>
                <a:cs typeface="Calibri" panose="020F0502020204030204" pitchFamily="34" charset="0"/>
              </a:rPr>
              <a:t>checkbox</a:t>
            </a:r>
            <a:r>
              <a:rPr lang="fr-FR" sz="1400" b="1" strike="noStrike" spc="-1" dirty="0">
                <a:solidFill>
                  <a:srgbClr val="000000"/>
                </a:solidFill>
                <a:latin typeface="Calibri" panose="020F0502020204030204" pitchFamily="34" charset="0"/>
                <a:cs typeface="Calibri" panose="020F0502020204030204" pitchFamily="34" charset="0"/>
              </a:rPr>
              <a:t> </a:t>
            </a:r>
            <a:r>
              <a:rPr lang="fr-FR" sz="1400" strike="noStrike" spc="-1" dirty="0">
                <a:solidFill>
                  <a:srgbClr val="000000"/>
                </a:solidFill>
                <a:latin typeface="Calibri" panose="020F0502020204030204" pitchFamily="34" charset="0"/>
                <a:cs typeface="Calibri" panose="020F0502020204030204" pitchFamily="34" charset="0"/>
              </a:rPr>
              <a:t>», chacune « labellisée », la première pour les métiers de </a:t>
            </a:r>
            <a:r>
              <a:rPr lang="fr-CA" sz="1400" b="1" i="1" strike="noStrike" spc="-1" dirty="0">
                <a:solidFill>
                  <a:srgbClr val="000000"/>
                </a:solidFill>
                <a:latin typeface="Calibri" panose="020F0502020204030204" pitchFamily="34" charset="0"/>
                <a:cs typeface="Calibri" panose="020F0502020204030204" pitchFamily="34" charset="0"/>
              </a:rPr>
              <a:t>Management ou Coordinateur dans la production et l'évolution</a:t>
            </a:r>
            <a:r>
              <a:rPr lang="fr-CA" sz="1400" strike="noStrike" spc="-1" dirty="0">
                <a:solidFill>
                  <a:srgbClr val="000000"/>
                </a:solidFill>
                <a:latin typeface="Calibri" panose="020F0502020204030204" pitchFamily="34" charset="0"/>
                <a:cs typeface="Calibri" panose="020F0502020204030204" pitchFamily="34" charset="0"/>
              </a:rPr>
              <a:t>, la deuxième pour les métiers de </a:t>
            </a:r>
            <a:r>
              <a:rPr lang="fr-CA" sz="1400" b="1" i="1" strike="noStrike" spc="-1" dirty="0">
                <a:solidFill>
                  <a:srgbClr val="000000"/>
                </a:solidFill>
                <a:latin typeface="Calibri" panose="020F0502020204030204" pitchFamily="34" charset="0"/>
                <a:cs typeface="Calibri" panose="020F0502020204030204" pitchFamily="34" charset="0"/>
              </a:rPr>
              <a:t>Product Designer</a:t>
            </a:r>
            <a:r>
              <a:rPr lang="fr-CA" sz="1400" strike="noStrike" spc="-1" dirty="0">
                <a:solidFill>
                  <a:srgbClr val="000000"/>
                </a:solidFill>
                <a:latin typeface="Calibri" panose="020F0502020204030204" pitchFamily="34" charset="0"/>
                <a:cs typeface="Calibri" panose="020F0502020204030204" pitchFamily="34" charset="0"/>
              </a:rPr>
              <a:t>, le troisième pour les métiers de </a:t>
            </a:r>
            <a:r>
              <a:rPr lang="fr-CA" sz="1400" b="1" i="1" strike="noStrike" spc="-1" dirty="0">
                <a:solidFill>
                  <a:srgbClr val="000000"/>
                </a:solidFill>
                <a:latin typeface="Calibri" panose="020F0502020204030204" pitchFamily="34" charset="0"/>
                <a:cs typeface="Calibri" panose="020F0502020204030204" pitchFamily="34" charset="0"/>
              </a:rPr>
              <a:t>Développeurs</a:t>
            </a:r>
            <a:r>
              <a:rPr lang="fr-CA" sz="1400" strike="noStrike" spc="-1" dirty="0">
                <a:solidFill>
                  <a:srgbClr val="000000"/>
                </a:solidFill>
                <a:latin typeface="Calibri" panose="020F0502020204030204" pitchFamily="34" charset="0"/>
                <a:cs typeface="Calibri" panose="020F0502020204030204" pitchFamily="34" charset="0"/>
              </a:rPr>
              <a:t> et enfin la dernière pour les métiers de </a:t>
            </a:r>
            <a:r>
              <a:rPr lang="fr-CA" sz="1400" b="1" i="1" strike="noStrike" spc="-1" dirty="0">
                <a:solidFill>
                  <a:srgbClr val="000000"/>
                </a:solidFill>
                <a:latin typeface="Calibri" panose="020F0502020204030204" pitchFamily="34" charset="0"/>
                <a:cs typeface="Calibri" panose="020F0502020204030204" pitchFamily="34" charset="0"/>
              </a:rPr>
              <a:t>L’infrastructure Web </a:t>
            </a:r>
            <a:r>
              <a:rPr lang="fr-CA" sz="1400" strike="noStrike" spc="-1" dirty="0">
                <a:solidFill>
                  <a:srgbClr val="000000"/>
                </a:solidFill>
                <a:latin typeface="Calibri" panose="020F0502020204030204" pitchFamily="34" charset="0"/>
                <a:cs typeface="Calibri" panose="020F0502020204030204" pitchFamily="34" charset="0"/>
              </a:rPr>
              <a:t>(</a:t>
            </a:r>
            <a:r>
              <a:rPr lang="fr-CA" sz="1400" b="1" u="sng" strike="noStrike" spc="-1" dirty="0">
                <a:solidFill>
                  <a:srgbClr val="000000"/>
                </a:solidFill>
                <a:latin typeface="Calibri" panose="020F0502020204030204" pitchFamily="34" charset="0"/>
                <a:cs typeface="Calibri" panose="020F0502020204030204" pitchFamily="34" charset="0"/>
              </a:rPr>
              <a:t>ATTENTION À BIEN ÊTRE COHÉRANT DANS LES ATTRIBUTS ET LES VALEURS DE LIAISON</a:t>
            </a:r>
            <a:r>
              <a:rPr lang="fr-CA" sz="1400" strike="noStrike" spc="-1" dirty="0">
                <a:solidFill>
                  <a:srgbClr val="000000"/>
                </a:solidFill>
                <a:latin typeface="Calibri" panose="020F0502020204030204" pitchFamily="34" charset="0"/>
                <a:cs typeface="Calibri" panose="020F0502020204030204" pitchFamily="34" charset="0"/>
              </a:rPr>
              <a:t>) </a:t>
            </a:r>
            <a:r>
              <a:rPr lang="fr-FR" sz="1400" strike="noStrike" spc="-1" dirty="0">
                <a:solidFill>
                  <a:srgbClr val="000000"/>
                </a:solidFill>
                <a:latin typeface="Calibri" panose="020F0502020204030204" pitchFamily="34" charset="0"/>
                <a:cs typeface="Calibri" panose="020F0502020204030204" pitchFamily="34" charset="0"/>
              </a:rPr>
              <a:t>;</a:t>
            </a:r>
          </a:p>
        </p:txBody>
      </p:sp>
      <p:sp>
        <p:nvSpPr>
          <p:cNvPr id="4" name="ZoneTexte 1">
            <a:extLst>
              <a:ext uri="{FF2B5EF4-FFF2-40B4-BE49-F238E27FC236}">
                <a16:creationId xmlns:a16="http://schemas.microsoft.com/office/drawing/2014/main" id="{2859E22E-862A-E153-A3D9-26DC8CB7FDAF}"/>
              </a:ext>
            </a:extLst>
          </p:cNvPr>
          <p:cNvSpPr txBox="1"/>
          <p:nvPr/>
        </p:nvSpPr>
        <p:spPr>
          <a:xfrm>
            <a:off x="5600226" y="2209238"/>
            <a:ext cx="5760000" cy="3593942"/>
          </a:xfrm>
          <a:prstGeom prst="rect">
            <a:avLst/>
          </a:prstGeom>
          <a:noFill/>
          <a:ln w="0">
            <a:noFill/>
          </a:ln>
        </p:spPr>
        <p:txBody>
          <a:bodyPr lIns="90000" tIns="45000" rIns="90000" bIns="45000" anchor="t">
            <a:noAutofit/>
          </a:bodyPr>
          <a:lstStyle/>
          <a:p>
            <a:pPr marL="800100" lvl="1" indent="-342900">
              <a:buClr>
                <a:srgbClr val="000000"/>
              </a:buClr>
              <a:buFont typeface="+mj-lt"/>
              <a:buAutoNum type="arabicPeriod" startAt="4"/>
            </a:pPr>
            <a:r>
              <a:rPr lang="fr-FR" sz="1400" spc="-1" dirty="0">
                <a:solidFill>
                  <a:srgbClr val="000000"/>
                </a:solidFill>
                <a:latin typeface="Calibri" panose="020F0502020204030204" pitchFamily="34" charset="0"/>
                <a:cs typeface="Calibri" panose="020F0502020204030204" pitchFamily="34" charset="0"/>
              </a:rPr>
              <a:t>Mettez un passage à la ligne </a:t>
            </a:r>
            <a:r>
              <a:rPr lang="fr-FR" sz="1400" b="1" spc="-1" dirty="0">
                <a:solidFill>
                  <a:srgbClr val="000000"/>
                </a:solidFill>
                <a:latin typeface="Calibri" panose="020F0502020204030204" pitchFamily="34" charset="0"/>
                <a:cs typeface="Calibri" panose="020F0502020204030204" pitchFamily="34" charset="0"/>
              </a:rPr>
              <a:t>(&lt;</a:t>
            </a:r>
            <a:r>
              <a:rPr lang="fr-FR" sz="1400" b="1" spc="-1" dirty="0" err="1">
                <a:solidFill>
                  <a:srgbClr val="000000"/>
                </a:solidFill>
                <a:latin typeface="Calibri" panose="020F0502020204030204" pitchFamily="34" charset="0"/>
                <a:cs typeface="Calibri" panose="020F0502020204030204" pitchFamily="34" charset="0"/>
              </a:rPr>
              <a:t>br</a:t>
            </a:r>
            <a:r>
              <a:rPr lang="fr-FR" sz="1400" b="1" spc="-1" dirty="0">
                <a:solidFill>
                  <a:srgbClr val="000000"/>
                </a:solidFill>
                <a:latin typeface="Calibri" panose="020F0502020204030204" pitchFamily="34" charset="0"/>
                <a:cs typeface="Calibri" panose="020F0502020204030204" pitchFamily="34" charset="0"/>
              </a:rPr>
              <a:t> /&gt;</a:t>
            </a:r>
            <a:r>
              <a:rPr lang="fr-FR" sz="1400" spc="-1" dirty="0">
                <a:solidFill>
                  <a:srgbClr val="000000"/>
                </a:solidFill>
                <a:latin typeface="Calibri" panose="020F0502020204030204" pitchFamily="34" charset="0"/>
                <a:cs typeface="Calibri" panose="020F0502020204030204" pitchFamily="34" charset="0"/>
              </a:rPr>
              <a:t>) à la fin de la dernière entrée </a:t>
            </a:r>
            <a:r>
              <a:rPr lang="fr-FR" sz="1400" b="1" spc="-1" dirty="0">
                <a:solidFill>
                  <a:srgbClr val="000000"/>
                </a:solidFill>
                <a:latin typeface="Calibri" panose="020F0502020204030204" pitchFamily="34" charset="0"/>
                <a:cs typeface="Calibri" panose="020F0502020204030204" pitchFamily="34" charset="0"/>
              </a:rPr>
              <a:t>&lt;input /&gt; </a:t>
            </a:r>
            <a:r>
              <a:rPr lang="fr-FR" sz="1400"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startAt="4"/>
            </a:pPr>
            <a:r>
              <a:rPr lang="fr-FR" sz="1400" spc="-1" dirty="0">
                <a:solidFill>
                  <a:srgbClr val="000000"/>
                </a:solidFill>
                <a:latin typeface="Calibri" panose="020F0502020204030204" pitchFamily="34" charset="0"/>
                <a:cs typeface="Calibri" panose="020F0502020204030204" pitchFamily="34" charset="0"/>
              </a:rPr>
              <a:t>Ajoutez une cinquième entrée </a:t>
            </a:r>
            <a:r>
              <a:rPr lang="fr-FR" sz="1400" b="1" spc="-1" dirty="0">
                <a:solidFill>
                  <a:srgbClr val="000000"/>
                </a:solidFill>
                <a:latin typeface="Calibri" panose="020F0502020204030204" pitchFamily="34" charset="0"/>
                <a:cs typeface="Calibri" panose="020F0502020204030204" pitchFamily="34" charset="0"/>
              </a:rPr>
              <a:t>&lt;input /&gt; </a:t>
            </a:r>
            <a:r>
              <a:rPr lang="fr-FR" sz="1400" spc="-1" dirty="0">
                <a:solidFill>
                  <a:srgbClr val="000000"/>
                </a:solidFill>
                <a:latin typeface="Calibri" panose="020F0502020204030204" pitchFamily="34" charset="0"/>
                <a:cs typeface="Calibri" panose="020F0502020204030204" pitchFamily="34" charset="0"/>
              </a:rPr>
              <a:t>de type </a:t>
            </a:r>
            <a:r>
              <a:rPr lang="fr-FR" sz="1400" b="1" spc="-1" dirty="0">
                <a:solidFill>
                  <a:srgbClr val="000000"/>
                </a:solidFill>
                <a:latin typeface="Calibri" panose="020F0502020204030204" pitchFamily="34" charset="0"/>
                <a:cs typeface="Calibri" panose="020F0502020204030204" pitchFamily="34" charset="0"/>
              </a:rPr>
              <a:t>« </a:t>
            </a:r>
            <a:r>
              <a:rPr lang="fr-FR" sz="1400" b="1" spc="-1" dirty="0" err="1">
                <a:solidFill>
                  <a:srgbClr val="000000"/>
                </a:solidFill>
                <a:latin typeface="Calibri" panose="020F0502020204030204" pitchFamily="34" charset="0"/>
                <a:cs typeface="Calibri" panose="020F0502020204030204" pitchFamily="34" charset="0"/>
              </a:rPr>
              <a:t>checkbox</a:t>
            </a:r>
            <a:r>
              <a:rPr lang="fr-FR" sz="1400" b="1" spc="-1" dirty="0">
                <a:solidFill>
                  <a:srgbClr val="000000"/>
                </a:solidFill>
                <a:latin typeface="Calibri" panose="020F0502020204030204" pitchFamily="34" charset="0"/>
                <a:cs typeface="Calibri" panose="020F0502020204030204" pitchFamily="34" charset="0"/>
              </a:rPr>
              <a:t> »</a:t>
            </a:r>
            <a:r>
              <a:rPr lang="fr-FR" sz="1400" spc="-1" dirty="0">
                <a:solidFill>
                  <a:srgbClr val="000000"/>
                </a:solidFill>
                <a:latin typeface="Calibri" panose="020F0502020204030204" pitchFamily="34" charset="0"/>
                <a:cs typeface="Calibri" panose="020F0502020204030204" pitchFamily="34" charset="0"/>
              </a:rPr>
              <a:t>,</a:t>
            </a:r>
            <a:r>
              <a:rPr lang="fr-FR" sz="1400" b="1" spc="-1" dirty="0">
                <a:solidFill>
                  <a:srgbClr val="000000"/>
                </a:solidFill>
                <a:latin typeface="Calibri" panose="020F0502020204030204" pitchFamily="34" charset="0"/>
                <a:cs typeface="Calibri" panose="020F0502020204030204" pitchFamily="34" charset="0"/>
              </a:rPr>
              <a:t> « labellisée » </a:t>
            </a:r>
            <a:r>
              <a:rPr lang="fr-FR" sz="1400" spc="-1" dirty="0">
                <a:solidFill>
                  <a:srgbClr val="000000"/>
                </a:solidFill>
                <a:latin typeface="Calibri" panose="020F0502020204030204" pitchFamily="34" charset="0"/>
                <a:cs typeface="Calibri" panose="020F0502020204030204" pitchFamily="34" charset="0"/>
              </a:rPr>
              <a:t>appelée</a:t>
            </a:r>
            <a:r>
              <a:rPr lang="fr-FR" sz="1400" b="1" spc="-1" dirty="0">
                <a:solidFill>
                  <a:srgbClr val="000000"/>
                </a:solidFill>
                <a:latin typeface="Calibri" panose="020F0502020204030204" pitchFamily="34" charset="0"/>
                <a:cs typeface="Calibri" panose="020F0502020204030204" pitchFamily="34" charset="0"/>
              </a:rPr>
              <a:t> « Autre, précisez : »</a:t>
            </a:r>
          </a:p>
          <a:p>
            <a:pPr marL="800100" lvl="1" indent="-342900">
              <a:buClr>
                <a:srgbClr val="000000"/>
              </a:buClr>
              <a:buFont typeface="+mj-lt"/>
              <a:buAutoNum type="arabicPeriod" startAt="4"/>
            </a:pPr>
            <a:r>
              <a:rPr lang="fr-FR" sz="1400" strike="noStrike" spc="-1" dirty="0">
                <a:solidFill>
                  <a:srgbClr val="000000"/>
                </a:solidFill>
                <a:latin typeface="Calibri" panose="020F0502020204030204" pitchFamily="34" charset="0"/>
                <a:cs typeface="Calibri" panose="020F0502020204030204" pitchFamily="34" charset="0"/>
              </a:rPr>
              <a:t>Sans passe</a:t>
            </a:r>
            <a:r>
              <a:rPr lang="fr-FR" sz="1400" spc="-1" dirty="0">
                <a:solidFill>
                  <a:srgbClr val="000000"/>
                </a:solidFill>
                <a:latin typeface="Calibri" panose="020F0502020204030204" pitchFamily="34" charset="0"/>
                <a:cs typeface="Calibri" panose="020F0502020204030204" pitchFamily="34" charset="0"/>
              </a:rPr>
              <a:t>r à la ligne cette fois, ajoutez une entrée </a:t>
            </a:r>
            <a:r>
              <a:rPr lang="fr-FR" sz="1400" b="1" spc="-1" dirty="0">
                <a:solidFill>
                  <a:srgbClr val="000000"/>
                </a:solidFill>
                <a:latin typeface="Calibri" panose="020F0502020204030204" pitchFamily="34" charset="0"/>
                <a:cs typeface="Calibri" panose="020F0502020204030204" pitchFamily="34" charset="0"/>
              </a:rPr>
              <a:t>&lt;input /&gt;</a:t>
            </a:r>
            <a:r>
              <a:rPr lang="fr-FR" sz="1400" spc="-1" dirty="0">
                <a:solidFill>
                  <a:srgbClr val="000000"/>
                </a:solidFill>
                <a:latin typeface="Calibri" panose="020F0502020204030204" pitchFamily="34" charset="0"/>
                <a:cs typeface="Calibri" panose="020F0502020204030204" pitchFamily="34" charset="0"/>
              </a:rPr>
              <a:t> de type </a:t>
            </a:r>
            <a:r>
              <a:rPr lang="fr-FR" sz="1400" b="1" i="1" spc="-1" dirty="0">
                <a:solidFill>
                  <a:srgbClr val="000000"/>
                </a:solidFill>
                <a:latin typeface="Calibri" panose="020F0502020204030204" pitchFamily="34" charset="0"/>
                <a:cs typeface="Calibri" panose="020F0502020204030204" pitchFamily="34" charset="0"/>
              </a:rPr>
              <a:t>« </a:t>
            </a:r>
            <a:r>
              <a:rPr lang="fr-FR" sz="1400" b="1" i="1" spc="-1" dirty="0" err="1">
                <a:solidFill>
                  <a:srgbClr val="000000"/>
                </a:solidFill>
                <a:latin typeface="Calibri" panose="020F0502020204030204" pitchFamily="34" charset="0"/>
                <a:cs typeface="Calibri" panose="020F0502020204030204" pitchFamily="34" charset="0"/>
              </a:rPr>
              <a:t>text</a:t>
            </a:r>
            <a:r>
              <a:rPr lang="fr-FR" sz="1400" b="1" i="1" spc="-1" dirty="0">
                <a:solidFill>
                  <a:srgbClr val="000000"/>
                </a:solidFill>
                <a:latin typeface="Calibri" panose="020F0502020204030204" pitchFamily="34" charset="0"/>
                <a:cs typeface="Calibri" panose="020F0502020204030204" pitchFamily="34" charset="0"/>
              </a:rPr>
              <a:t> »</a:t>
            </a:r>
            <a:r>
              <a:rPr lang="fr-FR" sz="1400" spc="-1" dirty="0">
                <a:solidFill>
                  <a:srgbClr val="000000"/>
                </a:solidFill>
                <a:latin typeface="Calibri" panose="020F0502020204030204" pitchFamily="34" charset="0"/>
                <a:cs typeface="Calibri" panose="020F0502020204030204" pitchFamily="34" charset="0"/>
              </a:rPr>
              <a:t> avec un </a:t>
            </a:r>
            <a:r>
              <a:rPr lang="fr-FR" sz="1400" b="1" spc="-1" dirty="0">
                <a:solidFill>
                  <a:srgbClr val="000000"/>
                </a:solidFill>
                <a:latin typeface="Calibri" panose="020F0502020204030204" pitchFamily="34" charset="0"/>
                <a:cs typeface="Calibri" panose="020F0502020204030204" pitchFamily="34" charset="0"/>
              </a:rPr>
              <a:t>« </a:t>
            </a:r>
            <a:r>
              <a:rPr lang="fr-FR" sz="1400" b="1" spc="-1" dirty="0" err="1">
                <a:solidFill>
                  <a:srgbClr val="000000"/>
                </a:solidFill>
                <a:latin typeface="Calibri" panose="020F0502020204030204" pitchFamily="34" charset="0"/>
                <a:cs typeface="Calibri" panose="020F0502020204030204" pitchFamily="34" charset="0"/>
              </a:rPr>
              <a:t>placeholder</a:t>
            </a:r>
            <a:r>
              <a:rPr lang="fr-FR" sz="1400" b="1" spc="-1" dirty="0">
                <a:solidFill>
                  <a:srgbClr val="000000"/>
                </a:solidFill>
                <a:latin typeface="Calibri" panose="020F0502020204030204" pitchFamily="34" charset="0"/>
                <a:cs typeface="Calibri" panose="020F0502020204030204" pitchFamily="34" charset="0"/>
              </a:rPr>
              <a:t> » </a:t>
            </a:r>
            <a:r>
              <a:rPr lang="fr-FR" sz="1400" spc="-1" dirty="0">
                <a:solidFill>
                  <a:srgbClr val="000000"/>
                </a:solidFill>
                <a:latin typeface="Calibri" panose="020F0502020204030204" pitchFamily="34" charset="0"/>
                <a:cs typeface="Calibri" panose="020F0502020204030204" pitchFamily="34" charset="0"/>
              </a:rPr>
              <a:t>ayant la valeur suivante : </a:t>
            </a:r>
            <a:r>
              <a:rPr lang="fr-FR" sz="1400" b="1" i="1" spc="-1" dirty="0">
                <a:solidFill>
                  <a:srgbClr val="000000"/>
                </a:solidFill>
                <a:latin typeface="Calibri" panose="020F0502020204030204" pitchFamily="34" charset="0"/>
                <a:cs typeface="Calibri" panose="020F0502020204030204" pitchFamily="34" charset="0"/>
              </a:rPr>
              <a:t>Mettez le nom du métier </a:t>
            </a:r>
            <a:r>
              <a:rPr lang="fr-FR" sz="1400"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startAt="4"/>
            </a:pPr>
            <a:r>
              <a:rPr lang="fr-FR" sz="1400" strike="noStrike" spc="-1" dirty="0">
                <a:solidFill>
                  <a:srgbClr val="000000"/>
                </a:solidFill>
                <a:latin typeface="Calibri" panose="020F0502020204030204" pitchFamily="34" charset="0"/>
                <a:cs typeface="Calibri" panose="020F0502020204030204" pitchFamily="34" charset="0"/>
              </a:rPr>
              <a:t>Passez deux lignes avec la balise orpheline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br</a:t>
            </a:r>
            <a:r>
              <a:rPr lang="fr-FR" sz="1400" b="1" strike="noStrike" spc="-1" dirty="0">
                <a:solidFill>
                  <a:srgbClr val="000000"/>
                </a:solidFill>
                <a:latin typeface="Calibri" panose="020F0502020204030204" pitchFamily="34" charset="0"/>
                <a:cs typeface="Calibri" panose="020F0502020204030204" pitchFamily="34" charset="0"/>
              </a:rPr>
              <a:t> /&gt; </a:t>
            </a:r>
            <a:r>
              <a:rPr lang="fr-FR" sz="1400" strike="noStrike" spc="-1" dirty="0">
                <a:solidFill>
                  <a:srgbClr val="000000"/>
                </a:solidFill>
                <a:latin typeface="Calibri" panose="020F0502020204030204" pitchFamily="34" charset="0"/>
                <a:cs typeface="Calibri" panose="020F0502020204030204" pitchFamily="34" charset="0"/>
              </a:rPr>
              <a:t>à la fin de cette dernière entrée ;</a:t>
            </a:r>
          </a:p>
          <a:p>
            <a:pPr marL="800100" lvl="1" indent="-342900">
              <a:buClr>
                <a:srgbClr val="000000"/>
              </a:buClr>
              <a:buFont typeface="+mj-lt"/>
              <a:buAutoNum type="arabicPeriod" startAt="4"/>
            </a:pPr>
            <a:r>
              <a:rPr lang="fr-FR" sz="1400" spc="-1" dirty="0">
                <a:solidFill>
                  <a:srgbClr val="000000"/>
                </a:solidFill>
                <a:latin typeface="Calibri" panose="020F0502020204030204" pitchFamily="34" charset="0"/>
                <a:cs typeface="Calibri" panose="020F0502020204030204" pitchFamily="34" charset="0"/>
              </a:rPr>
              <a:t>Ajoutez une entrée </a:t>
            </a:r>
            <a:r>
              <a:rPr lang="fr-FR" sz="1400" b="1" spc="-1" dirty="0">
                <a:solidFill>
                  <a:srgbClr val="000000"/>
                </a:solidFill>
                <a:latin typeface="Calibri" panose="020F0502020204030204" pitchFamily="34" charset="0"/>
                <a:cs typeface="Calibri" panose="020F0502020204030204" pitchFamily="34" charset="0"/>
              </a:rPr>
              <a:t>&lt;input /&gt; </a:t>
            </a:r>
            <a:r>
              <a:rPr lang="fr-FR" sz="1400" spc="-1" dirty="0">
                <a:solidFill>
                  <a:srgbClr val="000000"/>
                </a:solidFill>
                <a:latin typeface="Calibri" panose="020F0502020204030204" pitchFamily="34" charset="0"/>
                <a:cs typeface="Calibri" panose="020F0502020204030204" pitchFamily="34" charset="0"/>
              </a:rPr>
              <a:t>de type </a:t>
            </a:r>
            <a:r>
              <a:rPr lang="fr-FR" sz="1400" b="1" spc="-1" dirty="0">
                <a:solidFill>
                  <a:srgbClr val="000000"/>
                </a:solidFill>
                <a:latin typeface="Calibri" panose="020F0502020204030204" pitchFamily="34" charset="0"/>
                <a:cs typeface="Calibri" panose="020F0502020204030204" pitchFamily="34" charset="0"/>
              </a:rPr>
              <a:t>« </a:t>
            </a:r>
            <a:r>
              <a:rPr lang="fr-FR" sz="1400" b="1" spc="-1" dirty="0" err="1">
                <a:solidFill>
                  <a:srgbClr val="000000"/>
                </a:solidFill>
                <a:latin typeface="Calibri" panose="020F0502020204030204" pitchFamily="34" charset="0"/>
                <a:cs typeface="Calibri" panose="020F0502020204030204" pitchFamily="34" charset="0"/>
              </a:rPr>
              <a:t>submit</a:t>
            </a:r>
            <a:r>
              <a:rPr lang="fr-FR" sz="1400" b="1" spc="-1" dirty="0">
                <a:solidFill>
                  <a:srgbClr val="000000"/>
                </a:solidFill>
                <a:latin typeface="Calibri" panose="020F0502020204030204" pitchFamily="34" charset="0"/>
                <a:cs typeface="Calibri" panose="020F0502020204030204" pitchFamily="34" charset="0"/>
              </a:rPr>
              <a:t> »</a:t>
            </a:r>
            <a:r>
              <a:rPr lang="fr-FR" sz="1400" spc="-1" dirty="0">
                <a:solidFill>
                  <a:srgbClr val="000000"/>
                </a:solidFill>
                <a:latin typeface="Calibri" panose="020F0502020204030204" pitchFamily="34" charset="0"/>
                <a:cs typeface="Calibri" panose="020F0502020204030204" pitchFamily="34" charset="0"/>
              </a:rPr>
              <a:t> avec la valeur </a:t>
            </a:r>
            <a:r>
              <a:rPr lang="fr-FR" sz="1400" b="1" spc="-1" dirty="0">
                <a:solidFill>
                  <a:srgbClr val="000000"/>
                </a:solidFill>
                <a:latin typeface="Calibri" panose="020F0502020204030204" pitchFamily="34" charset="0"/>
                <a:cs typeface="Calibri" panose="020F0502020204030204" pitchFamily="34" charset="0"/>
              </a:rPr>
              <a:t>« Envoyer ».</a:t>
            </a:r>
            <a:endParaRPr lang="fr-FR" sz="1400" b="1"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2817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7" name="Connecteur droit 12"/>
          <p:cNvCxnSpPr/>
          <p:nvPr/>
        </p:nvCxnSpPr>
        <p:spPr>
          <a:xfrm>
            <a:off x="240840" y="6459480"/>
            <a:ext cx="360" cy="398880"/>
          </a:xfrm>
          <a:prstGeom prst="straightConnector1">
            <a:avLst/>
          </a:prstGeom>
          <a:ln w="139700">
            <a:solidFill>
              <a:srgbClr val="ED7D31"/>
            </a:solidFill>
          </a:ln>
        </p:spPr>
      </p:cxnSp>
      <p:grpSp>
        <p:nvGrpSpPr>
          <p:cNvPr id="598" name="Groupe 12"/>
          <p:cNvGrpSpPr/>
          <p:nvPr/>
        </p:nvGrpSpPr>
        <p:grpSpPr>
          <a:xfrm>
            <a:off x="9233640" y="-30600"/>
            <a:ext cx="2958120" cy="564840"/>
            <a:chOff x="9233640" y="-30600"/>
            <a:chExt cx="2958120" cy="564840"/>
          </a:xfrm>
        </p:grpSpPr>
        <p:sp>
          <p:nvSpPr>
            <p:cNvPr id="59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0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01" name="Graphique 218"/>
          <p:cNvPicPr/>
          <p:nvPr/>
        </p:nvPicPr>
        <p:blipFill>
          <a:blip r:embed="rId2"/>
          <a:stretch/>
        </p:blipFill>
        <p:spPr>
          <a:xfrm>
            <a:off x="240840" y="193320"/>
            <a:ext cx="1424520" cy="311400"/>
          </a:xfrm>
          <a:prstGeom prst="rect">
            <a:avLst/>
          </a:prstGeom>
          <a:ln w="0">
            <a:noFill/>
          </a:ln>
        </p:spPr>
      </p:pic>
      <p:sp>
        <p:nvSpPr>
          <p:cNvPr id="60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03" name="Connecteur droit 12"/>
          <p:cNvCxnSpPr/>
          <p:nvPr/>
        </p:nvCxnSpPr>
        <p:spPr>
          <a:xfrm>
            <a:off x="10526040" y="70920"/>
            <a:ext cx="1416600" cy="360"/>
          </a:xfrm>
          <a:prstGeom prst="straightConnector1">
            <a:avLst/>
          </a:prstGeom>
          <a:ln w="57150">
            <a:solidFill>
              <a:srgbClr val="ED7D31"/>
            </a:solidFill>
          </a:ln>
        </p:spPr>
      </p:cxnSp>
      <p:sp>
        <p:nvSpPr>
          <p:cNvPr id="604" name="PlaceHolder 1"/>
          <p:cNvSpPr>
            <a:spLocks noGrp="1"/>
          </p:cNvSpPr>
          <p:nvPr>
            <p:ph type="sldNum" idx="4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35</a:t>
            </a:r>
            <a:endParaRPr lang="fr-FR" sz="1000" b="0" strike="noStrike" spc="-1">
              <a:solidFill>
                <a:srgbClr val="000000"/>
              </a:solidFill>
              <a:latin typeface="Times New Roman"/>
            </a:endParaRPr>
          </a:p>
        </p:txBody>
      </p:sp>
      <p:sp>
        <p:nvSpPr>
          <p:cNvPr id="60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0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607" name="ZoneTexte 5"/>
          <p:cNvSpPr/>
          <p:nvPr/>
        </p:nvSpPr>
        <p:spPr>
          <a:xfrm>
            <a:off x="955800" y="3297240"/>
            <a:ext cx="3903480" cy="2062103"/>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spAutoFit/>
          </a:bodyPr>
          <a:lstStyle/>
          <a:p>
            <a:pPr>
              <a:lnSpc>
                <a:spcPct val="100000"/>
              </a:lnSpc>
            </a:pPr>
            <a:r>
              <a:rPr lang="fr-FR" sz="1600" b="0" strike="noStrike" spc="-1" dirty="0">
                <a:solidFill>
                  <a:srgbClr val="383A42"/>
                </a:solidFill>
                <a:latin typeface="Calibri"/>
                <a:ea typeface="Times New Roman"/>
              </a:rPr>
              <a:t>&lt;</a:t>
            </a:r>
            <a:r>
              <a:rPr lang="fr-FR" sz="1600" b="0" strike="noStrike" spc="-1" dirty="0">
                <a:solidFill>
                  <a:srgbClr val="E45649"/>
                </a:solidFill>
                <a:latin typeface="Calibri"/>
                <a:ea typeface="Times New Roman"/>
              </a:rPr>
              <a:t>label</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for</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"cars"</a:t>
            </a:r>
            <a:r>
              <a:rPr lang="fr-FR" sz="1600" b="0" strike="noStrike" spc="-1" dirty="0">
                <a:solidFill>
                  <a:srgbClr val="383A42"/>
                </a:solidFill>
                <a:latin typeface="Calibri"/>
                <a:ea typeface="Times New Roman"/>
              </a:rPr>
              <a:t>&gt;</a:t>
            </a:r>
            <a:r>
              <a:rPr lang="fr-FR" sz="1600" b="0" strike="noStrike" spc="-1" dirty="0" err="1">
                <a:solidFill>
                  <a:srgbClr val="383A42"/>
                </a:solidFill>
                <a:latin typeface="Calibri"/>
                <a:ea typeface="Times New Roman"/>
              </a:rPr>
              <a:t>Choose</a:t>
            </a:r>
            <a:r>
              <a:rPr lang="fr-FR" sz="1600" b="0" strike="noStrike" spc="-1" dirty="0">
                <a:solidFill>
                  <a:srgbClr val="383A42"/>
                </a:solidFill>
                <a:latin typeface="Calibri"/>
                <a:ea typeface="Times New Roman"/>
              </a:rPr>
              <a:t> a car : &lt;/</a:t>
            </a:r>
            <a:r>
              <a:rPr lang="fr-FR" sz="1600" b="0" strike="noStrike" spc="-1" dirty="0">
                <a:solidFill>
                  <a:srgbClr val="E45649"/>
                </a:solidFill>
                <a:latin typeface="Calibri"/>
                <a:ea typeface="Times New Roman"/>
              </a:rPr>
              <a:t>label</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ct val="100000"/>
              </a:lnSpc>
            </a:pPr>
            <a:r>
              <a:rPr lang="fr-FR" sz="1600" b="0" strike="noStrike" spc="-1" dirty="0">
                <a:solidFill>
                  <a:srgbClr val="383A42"/>
                </a:solidFill>
                <a:latin typeface="Calibri"/>
                <a:ea typeface="Times New Roman"/>
              </a:rPr>
              <a:t>&lt;</a:t>
            </a:r>
            <a:r>
              <a:rPr lang="fr-FR" sz="1600" b="0" strike="noStrike" spc="-1" dirty="0">
                <a:solidFill>
                  <a:srgbClr val="E45649"/>
                </a:solidFill>
                <a:latin typeface="Calibri"/>
                <a:ea typeface="Times New Roman"/>
              </a:rPr>
              <a:t>select</a:t>
            </a:r>
            <a:r>
              <a:rPr lang="fr-FR" sz="1600" b="0" strike="noStrike" spc="-1" dirty="0">
                <a:solidFill>
                  <a:srgbClr val="383A42"/>
                </a:solidFill>
                <a:latin typeface="Calibri"/>
                <a:ea typeface="Times New Roman"/>
              </a:rPr>
              <a:t> </a:t>
            </a:r>
            <a:r>
              <a:rPr lang="fr-FR" sz="1600" b="0" strike="noStrike" spc="-1" dirty="0">
                <a:solidFill>
                  <a:srgbClr val="4078F2"/>
                </a:solidFill>
                <a:latin typeface="Calibri"/>
                <a:ea typeface="Times New Roman"/>
              </a:rPr>
              <a:t>id</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"cars"</a:t>
            </a:r>
            <a:r>
              <a:rPr lang="fr-FR" sz="1600" b="0" strike="noStrike" spc="-1" dirty="0">
                <a:solidFill>
                  <a:srgbClr val="383A42"/>
                </a:solidFill>
                <a:latin typeface="Calibri"/>
                <a:ea typeface="Times New Roman"/>
              </a:rPr>
              <a:t> </a:t>
            </a:r>
            <a:r>
              <a:rPr lang="fr-FR" sz="1600" b="0" strike="noStrike" spc="-1" dirty="0" err="1">
                <a:solidFill>
                  <a:srgbClr val="986801"/>
                </a:solidFill>
                <a:latin typeface="Calibri"/>
                <a:ea typeface="Times New Roman"/>
              </a:rPr>
              <a:t>name</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"cars"</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r>
              <a:rPr lang="fr-FR" sz="1600" spc="-1" dirty="0">
                <a:solidFill>
                  <a:srgbClr val="383A42"/>
                </a:solidFill>
                <a:latin typeface="Calibri"/>
                <a:cs typeface="Calibri"/>
              </a:rPr>
              <a:t>    &lt;</a:t>
            </a:r>
            <a:r>
              <a:rPr lang="fr-FR" sz="1600" spc="-1" dirty="0">
                <a:solidFill>
                  <a:srgbClr val="E45649"/>
                </a:solidFill>
                <a:latin typeface="Calibri"/>
                <a:cs typeface="Calibri"/>
              </a:rPr>
              <a:t>option</a:t>
            </a:r>
            <a:r>
              <a:rPr lang="fr-FR" sz="1600" spc="-1" dirty="0">
                <a:solidFill>
                  <a:srgbClr val="383A42"/>
                </a:solidFill>
                <a:latin typeface="Calibri"/>
                <a:cs typeface="Calibri"/>
              </a:rPr>
              <a:t> </a:t>
            </a:r>
            <a:r>
              <a:rPr lang="fr-FR" sz="1600" spc="-1" dirty="0">
                <a:solidFill>
                  <a:srgbClr val="986801"/>
                </a:solidFill>
                <a:latin typeface="Calibri"/>
                <a:cs typeface="Calibri"/>
              </a:rPr>
              <a:t>value</a:t>
            </a:r>
            <a:r>
              <a:rPr lang="fr-FR" sz="1600" spc="-1" dirty="0">
                <a:solidFill>
                  <a:srgbClr val="383A42"/>
                </a:solidFill>
                <a:latin typeface="Calibri"/>
                <a:cs typeface="Calibri"/>
              </a:rPr>
              <a:t>=</a:t>
            </a:r>
            <a:r>
              <a:rPr lang="fr-FR" sz="1600" spc="-1" dirty="0">
                <a:solidFill>
                  <a:srgbClr val="50A14F"/>
                </a:solidFill>
                <a:latin typeface="Calibri"/>
                <a:cs typeface="Calibri"/>
              </a:rPr>
              <a:t>"#"</a:t>
            </a:r>
            <a:r>
              <a:rPr lang="fr-FR" sz="1600" spc="-1" dirty="0">
                <a:solidFill>
                  <a:srgbClr val="383A42"/>
                </a:solidFill>
                <a:latin typeface="Calibri"/>
                <a:cs typeface="Calibri"/>
              </a:rPr>
              <a:t>&gt;Choisi&lt;/</a:t>
            </a:r>
            <a:r>
              <a:rPr lang="fr-FR" sz="1600" spc="-1" dirty="0">
                <a:solidFill>
                  <a:srgbClr val="E45649"/>
                </a:solidFill>
                <a:latin typeface="Calibri"/>
                <a:cs typeface="Calibri"/>
              </a:rPr>
              <a:t>option</a:t>
            </a:r>
            <a:r>
              <a:rPr lang="fr-FR" sz="1600" spc="-1" dirty="0">
                <a:solidFill>
                  <a:srgbClr val="383A42"/>
                </a:solidFill>
                <a:latin typeface="Calibri"/>
                <a:cs typeface="Calibri"/>
              </a:rPr>
              <a:t>&gt;</a:t>
            </a:r>
            <a:endParaRPr lang="fr-FR" dirty="0"/>
          </a:p>
          <a:p>
            <a:pPr>
              <a:lnSpc>
                <a:spcPct val="100000"/>
              </a:lnSpc>
            </a:pPr>
            <a:r>
              <a:rPr lang="fr-FR" sz="1600" b="0" strike="noStrike" spc="-1" dirty="0">
                <a:solidFill>
                  <a:srgbClr val="383A42"/>
                </a:solidFill>
                <a:latin typeface="Calibri"/>
                <a:ea typeface="Times New Roman"/>
              </a:rPr>
              <a:t>    &lt;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value</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a:t>
            </a:r>
            <a:r>
              <a:rPr lang="fr-FR" sz="1600" b="0" strike="noStrike" spc="-1" dirty="0" err="1">
                <a:solidFill>
                  <a:srgbClr val="50A14F"/>
                </a:solidFill>
                <a:latin typeface="Calibri"/>
                <a:ea typeface="Times New Roman"/>
              </a:rPr>
              <a:t>volvo</a:t>
            </a:r>
            <a:r>
              <a:rPr lang="fr-FR" sz="1600" b="0" strike="noStrike" spc="-1" dirty="0">
                <a:solidFill>
                  <a:srgbClr val="50A14F"/>
                </a:solidFill>
                <a:latin typeface="Calibri"/>
                <a:ea typeface="Times New Roman"/>
              </a:rPr>
              <a:t>"</a:t>
            </a:r>
            <a:r>
              <a:rPr lang="fr-FR" sz="1600" b="0" strike="noStrike" spc="-1" dirty="0">
                <a:solidFill>
                  <a:srgbClr val="383A42"/>
                </a:solidFill>
                <a:latin typeface="Calibri"/>
                <a:ea typeface="Times New Roman"/>
              </a:rPr>
              <a:t>&gt;Volvo&lt;/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ct val="100000"/>
              </a:lnSpc>
            </a:pPr>
            <a:r>
              <a:rPr lang="fr-FR" sz="1600" b="0" strike="noStrike" spc="-1" dirty="0">
                <a:solidFill>
                  <a:srgbClr val="383A42"/>
                </a:solidFill>
                <a:latin typeface="Calibri"/>
                <a:ea typeface="Times New Roman"/>
              </a:rPr>
              <a:t>    &lt;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value</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a:t>
            </a:r>
            <a:r>
              <a:rPr lang="fr-FR" sz="1600" b="0" strike="noStrike" spc="-1" dirty="0" err="1">
                <a:solidFill>
                  <a:srgbClr val="50A14F"/>
                </a:solidFill>
                <a:latin typeface="Calibri"/>
                <a:ea typeface="Times New Roman"/>
              </a:rPr>
              <a:t>saab</a:t>
            </a:r>
            <a:r>
              <a:rPr lang="fr-FR" sz="1600" b="0" strike="noStrike" spc="-1" dirty="0">
                <a:solidFill>
                  <a:srgbClr val="50A14F"/>
                </a:solidFill>
                <a:latin typeface="Calibri"/>
                <a:ea typeface="Times New Roman"/>
              </a:rPr>
              <a:t>"</a:t>
            </a:r>
            <a:r>
              <a:rPr lang="fr-FR" sz="1600" b="0" strike="noStrike" spc="-1" dirty="0">
                <a:solidFill>
                  <a:srgbClr val="383A42"/>
                </a:solidFill>
                <a:latin typeface="Calibri"/>
                <a:ea typeface="Times New Roman"/>
              </a:rPr>
              <a:t>&gt;Saab&lt;/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ct val="100000"/>
              </a:lnSpc>
            </a:pPr>
            <a:r>
              <a:rPr lang="fr-FR" sz="1600" b="0" strike="noStrike" spc="-1" dirty="0">
                <a:solidFill>
                  <a:srgbClr val="383A42"/>
                </a:solidFill>
                <a:latin typeface="Calibri"/>
                <a:ea typeface="Times New Roman"/>
              </a:rPr>
              <a:t>    &lt;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value</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"fiat"</a:t>
            </a:r>
            <a:r>
              <a:rPr lang="fr-FR" sz="1600" b="0" strike="noStrike" spc="-1" dirty="0">
                <a:solidFill>
                  <a:srgbClr val="383A42"/>
                </a:solidFill>
                <a:latin typeface="Calibri"/>
                <a:ea typeface="Times New Roman"/>
              </a:rPr>
              <a:t>&gt;Fiat&lt;/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ct val="100000"/>
              </a:lnSpc>
            </a:pPr>
            <a:r>
              <a:rPr lang="fr-FR" sz="1600" b="0" strike="noStrike" spc="-1" dirty="0">
                <a:solidFill>
                  <a:srgbClr val="383A42"/>
                </a:solidFill>
                <a:latin typeface="Calibri"/>
                <a:ea typeface="Times New Roman"/>
              </a:rPr>
              <a:t>    &lt;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 </a:t>
            </a:r>
            <a:r>
              <a:rPr lang="fr-FR" sz="1600" b="0" strike="noStrike" spc="-1" dirty="0">
                <a:solidFill>
                  <a:srgbClr val="986801"/>
                </a:solidFill>
                <a:latin typeface="Calibri"/>
                <a:ea typeface="Times New Roman"/>
              </a:rPr>
              <a:t>value</a:t>
            </a:r>
            <a:r>
              <a:rPr lang="fr-FR" sz="1600" b="0" strike="noStrike" spc="-1" dirty="0">
                <a:solidFill>
                  <a:srgbClr val="383A42"/>
                </a:solidFill>
                <a:latin typeface="Calibri"/>
                <a:ea typeface="Times New Roman"/>
              </a:rPr>
              <a:t>=</a:t>
            </a:r>
            <a:r>
              <a:rPr lang="fr-FR" sz="1600" b="0" strike="noStrike" spc="-1" dirty="0">
                <a:solidFill>
                  <a:srgbClr val="50A14F"/>
                </a:solidFill>
                <a:latin typeface="Calibri"/>
                <a:ea typeface="Times New Roman"/>
              </a:rPr>
              <a:t>"</a:t>
            </a:r>
            <a:r>
              <a:rPr lang="fr-FR" sz="1600" b="0" strike="noStrike" spc="-1" dirty="0" err="1">
                <a:solidFill>
                  <a:srgbClr val="50A14F"/>
                </a:solidFill>
                <a:latin typeface="Calibri"/>
                <a:ea typeface="Times New Roman"/>
              </a:rPr>
              <a:t>audi</a:t>
            </a:r>
            <a:r>
              <a:rPr lang="fr-FR" sz="1600" b="0" strike="noStrike" spc="-1" dirty="0">
                <a:solidFill>
                  <a:srgbClr val="50A14F"/>
                </a:solidFill>
                <a:latin typeface="Calibri"/>
                <a:ea typeface="Times New Roman"/>
              </a:rPr>
              <a:t>"</a:t>
            </a:r>
            <a:r>
              <a:rPr lang="fr-FR" sz="1600" b="0" strike="noStrike" spc="-1" dirty="0">
                <a:solidFill>
                  <a:srgbClr val="383A42"/>
                </a:solidFill>
                <a:latin typeface="Calibri"/>
                <a:ea typeface="Times New Roman"/>
              </a:rPr>
              <a:t>&gt;Audi&lt;/</a:t>
            </a:r>
            <a:r>
              <a:rPr lang="fr-FR" sz="1600" b="0" strike="noStrike" spc="-1" dirty="0">
                <a:solidFill>
                  <a:srgbClr val="E45649"/>
                </a:solidFill>
                <a:latin typeface="Calibri"/>
                <a:ea typeface="Times New Roman"/>
              </a:rPr>
              <a:t>option</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a:p>
            <a:pPr>
              <a:lnSpc>
                <a:spcPct val="100000"/>
              </a:lnSpc>
            </a:pPr>
            <a:r>
              <a:rPr lang="fr-FR" sz="1600" b="0" strike="noStrike" spc="-1" dirty="0">
                <a:solidFill>
                  <a:srgbClr val="383A42"/>
                </a:solidFill>
                <a:latin typeface="Calibri"/>
                <a:ea typeface="Times New Roman"/>
              </a:rPr>
              <a:t>&lt;/</a:t>
            </a:r>
            <a:r>
              <a:rPr lang="fr-FR" sz="1600" b="0" strike="noStrike" spc="-1" dirty="0">
                <a:solidFill>
                  <a:srgbClr val="E45649"/>
                </a:solidFill>
                <a:latin typeface="Calibri"/>
                <a:ea typeface="Times New Roman"/>
              </a:rPr>
              <a:t>select</a:t>
            </a:r>
            <a:r>
              <a:rPr lang="fr-FR" sz="1600" b="0" strike="noStrike" spc="-1" dirty="0">
                <a:solidFill>
                  <a:srgbClr val="383A42"/>
                </a:solidFill>
                <a:latin typeface="Calibri"/>
                <a:ea typeface="Times New Roman"/>
              </a:rPr>
              <a:t>&gt;</a:t>
            </a:r>
            <a:endParaRPr lang="fr-FR" sz="1600" b="0" strike="noStrike" spc="-1" dirty="0">
              <a:solidFill>
                <a:srgbClr val="000000"/>
              </a:solidFill>
              <a:latin typeface="Arial"/>
            </a:endParaRPr>
          </a:p>
        </p:txBody>
      </p:sp>
      <p:sp>
        <p:nvSpPr>
          <p:cNvPr id="608" name="ZoneTexte 5"/>
          <p:cNvSpPr/>
          <p:nvPr/>
        </p:nvSpPr>
        <p:spPr>
          <a:xfrm>
            <a:off x="5829120" y="3043440"/>
            <a:ext cx="5535360" cy="26946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Bef>
                <a:spcPts val="1199"/>
              </a:spcBef>
              <a:spcAft>
                <a:spcPts val="1001"/>
              </a:spcAft>
            </a:pPr>
            <a:r>
              <a:rPr lang="fr-FR" sz="1600" b="0" strike="noStrike" spc="-1">
                <a:solidFill>
                  <a:srgbClr val="000000"/>
                </a:solidFill>
                <a:latin typeface="Calibri"/>
                <a:ea typeface="Times New Roman"/>
              </a:rPr>
              <a:t>Les éléments  </a:t>
            </a:r>
            <a:r>
              <a:rPr lang="fr-FR" sz="1600" b="1" strike="noStrike" spc="-1">
                <a:solidFill>
                  <a:srgbClr val="000000"/>
                </a:solidFill>
                <a:latin typeface="Calibri"/>
                <a:ea typeface="Times New Roman"/>
              </a:rPr>
              <a:t>&lt;</a:t>
            </a:r>
            <a:r>
              <a:rPr lang="fr-FR" sz="1600" b="1" strike="noStrike" spc="-1">
                <a:solidFill>
                  <a:srgbClr val="E45649"/>
                </a:solidFill>
                <a:latin typeface="Calibri"/>
                <a:ea typeface="Times New Roman"/>
              </a:rPr>
              <a:t>option</a:t>
            </a:r>
            <a:r>
              <a:rPr lang="fr-FR" sz="1600" b="1" strike="noStrike" spc="-1">
                <a:solidFill>
                  <a:srgbClr val="000000"/>
                </a:solidFill>
                <a:latin typeface="Calibri"/>
                <a:ea typeface="Times New Roman"/>
              </a:rPr>
              <a:t>&gt;</a:t>
            </a:r>
            <a:r>
              <a:rPr lang="fr-FR" sz="1600" b="0" strike="noStrike" spc="-1">
                <a:solidFill>
                  <a:srgbClr val="000000"/>
                </a:solidFill>
                <a:latin typeface="Calibri"/>
                <a:ea typeface="Times New Roman"/>
              </a:rPr>
              <a:t> définissent une option qui peut être sélectionnée.</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000000"/>
                </a:solidFill>
                <a:latin typeface="Calibri"/>
                <a:ea typeface="Times New Roman"/>
              </a:rPr>
              <a:t>Par défaut, le premier élément de la liste déroulante est sélectionné.</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000000"/>
                </a:solidFill>
                <a:latin typeface="Calibri"/>
                <a:ea typeface="Times New Roman"/>
              </a:rPr>
              <a:t>Pour définir une option présélectionnée, ajoutez l'attribut </a:t>
            </a:r>
            <a:r>
              <a:rPr lang="fr-FR" sz="1600" b="1" strike="noStrike" spc="-1">
                <a:solidFill>
                  <a:srgbClr val="986801"/>
                </a:solidFill>
                <a:latin typeface="Calibri"/>
                <a:ea typeface="Times New Roman"/>
              </a:rPr>
              <a:t>selected</a:t>
            </a:r>
            <a:r>
              <a:rPr lang="fr-FR" sz="1600" b="0" strike="noStrike" spc="-1">
                <a:solidFill>
                  <a:srgbClr val="986801"/>
                </a:solidFill>
                <a:latin typeface="Calibri"/>
                <a:ea typeface="Times New Roman"/>
              </a:rPr>
              <a:t> </a:t>
            </a:r>
            <a:r>
              <a:rPr lang="fr-FR" sz="1600" b="0" strike="noStrike" spc="-1">
                <a:solidFill>
                  <a:srgbClr val="000000"/>
                </a:solidFill>
                <a:latin typeface="Calibri"/>
                <a:ea typeface="Times New Roman"/>
              </a:rPr>
              <a:t>à l'option :</a:t>
            </a:r>
            <a:endParaRPr lang="fr-FR" sz="1600" b="0" strike="noStrike" spc="-1">
              <a:solidFill>
                <a:srgbClr val="000000"/>
              </a:solidFill>
              <a:latin typeface="Arial"/>
            </a:endParaRPr>
          </a:p>
          <a:p>
            <a:pPr>
              <a:lnSpc>
                <a:spcPct val="114000"/>
              </a:lnSpc>
              <a:spcAft>
                <a:spcPts val="1001"/>
              </a:spcAft>
            </a:pP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value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"fiat"</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selected</a:t>
            </a:r>
            <a:r>
              <a:rPr lang="fr-FR" sz="1600" b="0" strike="noStrike" spc="-1">
                <a:solidFill>
                  <a:srgbClr val="383A42"/>
                </a:solidFill>
                <a:latin typeface="Calibri"/>
                <a:ea typeface="Times New Roman"/>
              </a:rPr>
              <a:t>&gt;Fiat&lt;/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p:txBody>
      </p:sp>
      <p:sp>
        <p:nvSpPr>
          <p:cNvPr id="609" name="ZoneTexte 5"/>
          <p:cNvSpPr/>
          <p:nvPr/>
        </p:nvSpPr>
        <p:spPr>
          <a:xfrm>
            <a:off x="1539000" y="2535840"/>
            <a:ext cx="3903480" cy="3708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a:solidFill>
                  <a:srgbClr val="000000"/>
                </a:solidFill>
                <a:latin typeface="Calibri"/>
                <a:ea typeface="Times New Roman"/>
              </a:rPr>
              <a:t>L'élément </a:t>
            </a:r>
            <a:r>
              <a:rPr lang="fr-FR" sz="1600" b="1" strike="noStrike" spc="-1">
                <a:solidFill>
                  <a:srgbClr val="000000"/>
                </a:solidFill>
                <a:latin typeface="Calibri"/>
                <a:ea typeface="Times New Roman"/>
              </a:rPr>
              <a:t>&lt;select&gt;</a:t>
            </a:r>
            <a:r>
              <a:rPr lang="fr-FR" sz="1600" b="0" strike="noStrike" spc="-1">
                <a:solidFill>
                  <a:srgbClr val="000000"/>
                </a:solidFill>
                <a:latin typeface="Calibri"/>
                <a:ea typeface="Times New Roman"/>
              </a:rPr>
              <a:t> :</a:t>
            </a:r>
            <a:endParaRPr lang="fr-FR" sz="16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0" name="Connecteur droit 12"/>
          <p:cNvCxnSpPr/>
          <p:nvPr/>
        </p:nvCxnSpPr>
        <p:spPr>
          <a:xfrm>
            <a:off x="240840" y="6459480"/>
            <a:ext cx="360" cy="398880"/>
          </a:xfrm>
          <a:prstGeom prst="straightConnector1">
            <a:avLst/>
          </a:prstGeom>
          <a:ln w="139700">
            <a:solidFill>
              <a:srgbClr val="ED7D31"/>
            </a:solidFill>
          </a:ln>
        </p:spPr>
      </p:cxnSp>
      <p:grpSp>
        <p:nvGrpSpPr>
          <p:cNvPr id="611" name="Groupe 12"/>
          <p:cNvGrpSpPr/>
          <p:nvPr/>
        </p:nvGrpSpPr>
        <p:grpSpPr>
          <a:xfrm>
            <a:off x="9233640" y="-30600"/>
            <a:ext cx="2958120" cy="564840"/>
            <a:chOff x="9233640" y="-30600"/>
            <a:chExt cx="2958120" cy="564840"/>
          </a:xfrm>
        </p:grpSpPr>
        <p:sp>
          <p:nvSpPr>
            <p:cNvPr id="61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1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14" name="Graphique 218"/>
          <p:cNvPicPr/>
          <p:nvPr/>
        </p:nvPicPr>
        <p:blipFill>
          <a:blip r:embed="rId2"/>
          <a:stretch/>
        </p:blipFill>
        <p:spPr>
          <a:xfrm>
            <a:off x="240840" y="193320"/>
            <a:ext cx="1424520" cy="311400"/>
          </a:xfrm>
          <a:prstGeom prst="rect">
            <a:avLst/>
          </a:prstGeom>
          <a:ln w="0">
            <a:noFill/>
          </a:ln>
        </p:spPr>
      </p:pic>
      <p:sp>
        <p:nvSpPr>
          <p:cNvPr id="61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16" name="Connecteur droit 12"/>
          <p:cNvCxnSpPr/>
          <p:nvPr/>
        </p:nvCxnSpPr>
        <p:spPr>
          <a:xfrm>
            <a:off x="10526040" y="70920"/>
            <a:ext cx="1416600" cy="360"/>
          </a:xfrm>
          <a:prstGeom prst="straightConnector1">
            <a:avLst/>
          </a:prstGeom>
          <a:ln w="57150">
            <a:solidFill>
              <a:srgbClr val="ED7D31"/>
            </a:solidFill>
          </a:ln>
        </p:spPr>
      </p:cxnSp>
      <p:sp>
        <p:nvSpPr>
          <p:cNvPr id="617" name="PlaceHolder 1"/>
          <p:cNvSpPr>
            <a:spLocks noGrp="1"/>
          </p:cNvSpPr>
          <p:nvPr>
            <p:ph type="sldNum" idx="4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36</a:t>
            </a:r>
            <a:endParaRPr lang="fr-FR" sz="1000" b="0" strike="noStrike" spc="-1">
              <a:solidFill>
                <a:srgbClr val="000000"/>
              </a:solidFill>
              <a:latin typeface="Times New Roman"/>
            </a:endParaRPr>
          </a:p>
        </p:txBody>
      </p:sp>
      <p:sp>
        <p:nvSpPr>
          <p:cNvPr id="61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1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620" name="ZoneTexte 5"/>
          <p:cNvSpPr/>
          <p:nvPr/>
        </p:nvSpPr>
        <p:spPr>
          <a:xfrm>
            <a:off x="1125720" y="2036880"/>
            <a:ext cx="9940320" cy="36050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600" b="0" strike="noStrike" spc="-1">
                <a:solidFill>
                  <a:srgbClr val="000000"/>
                </a:solidFill>
                <a:latin typeface="Calibri"/>
                <a:ea typeface="Times New Roman"/>
              </a:rPr>
              <a:t>Utilisez l'attribut </a:t>
            </a:r>
            <a:r>
              <a:rPr lang="fr-FR" sz="1600" b="1" strike="noStrike" spc="-1">
                <a:solidFill>
                  <a:srgbClr val="986801"/>
                </a:solidFill>
                <a:latin typeface="Calibri"/>
                <a:ea typeface="Times New Roman"/>
              </a:rPr>
              <a:t>size</a:t>
            </a:r>
            <a:r>
              <a:rPr lang="fr-FR" sz="1600" b="0" strike="noStrike" spc="-1">
                <a:solidFill>
                  <a:srgbClr val="986801"/>
                </a:solidFill>
                <a:latin typeface="Calibri"/>
                <a:ea typeface="Times New Roman"/>
              </a:rPr>
              <a:t> </a:t>
            </a:r>
            <a:r>
              <a:rPr lang="fr-FR" sz="1600" b="0" strike="noStrike" spc="-1">
                <a:solidFill>
                  <a:srgbClr val="000000"/>
                </a:solidFill>
                <a:latin typeface="Calibri"/>
                <a:ea typeface="Times New Roman"/>
              </a:rPr>
              <a:t>pour spécifier le nombre de valeurs visibles.</a:t>
            </a:r>
            <a:endParaRPr lang="fr-FR" sz="1600" b="0" strike="noStrike" spc="-1">
              <a:solidFill>
                <a:srgbClr val="000000"/>
              </a:solidFill>
              <a:latin typeface="Arial"/>
            </a:endParaRPr>
          </a:p>
          <a:p>
            <a:pPr>
              <a:lnSpc>
                <a:spcPct val="115000"/>
              </a:lnSpc>
              <a:spcAft>
                <a:spcPts val="1001"/>
              </a:spcAft>
            </a:pPr>
            <a:r>
              <a:rPr lang="fr-FR" sz="1600" b="0" strike="noStrike" spc="-1">
                <a:solidFill>
                  <a:srgbClr val="000000"/>
                </a:solidFill>
                <a:latin typeface="Calibri"/>
                <a:ea typeface="Times New Roman"/>
              </a:rPr>
              <a:t>Utilisez l'attribut </a:t>
            </a:r>
            <a:r>
              <a:rPr lang="fr-FR" sz="1600" b="1" strike="noStrike" spc="-1">
                <a:solidFill>
                  <a:srgbClr val="986801"/>
                </a:solidFill>
                <a:latin typeface="Calibri"/>
                <a:ea typeface="Times New Roman"/>
              </a:rPr>
              <a:t>multiple</a:t>
            </a:r>
            <a:r>
              <a:rPr lang="fr-FR" sz="1600" b="0" strike="noStrike" spc="-1">
                <a:solidFill>
                  <a:srgbClr val="986801"/>
                </a:solidFill>
                <a:latin typeface="Calibri"/>
                <a:ea typeface="Times New Roman"/>
              </a:rPr>
              <a:t> </a:t>
            </a:r>
            <a:r>
              <a:rPr lang="fr-FR" sz="1600" b="0" strike="noStrike" spc="-1">
                <a:solidFill>
                  <a:srgbClr val="000000"/>
                </a:solidFill>
                <a:latin typeface="Calibri"/>
                <a:ea typeface="Times New Roman"/>
              </a:rPr>
              <a:t>pour permettre à l'utilisateur de sélectionner plusieurs valeurs.</a:t>
            </a:r>
            <a:endParaRPr lang="fr-FR" sz="1600" b="0" strike="noStrike" spc="-1">
              <a:solidFill>
                <a:srgbClr val="000000"/>
              </a:solidFill>
              <a:latin typeface="Arial"/>
            </a:endParaRPr>
          </a:p>
          <a:p>
            <a:pPr>
              <a:lnSpc>
                <a:spcPct val="100000"/>
              </a:lnSpc>
              <a:spcAft>
                <a:spcPts val="1001"/>
              </a:spcAft>
            </a:pPr>
            <a:r>
              <a:rPr lang="fr-FR" sz="1400" b="0" strike="noStrike" spc="-1">
                <a:solidFill>
                  <a:srgbClr val="000000"/>
                </a:solidFill>
                <a:latin typeface="Calibri"/>
                <a:ea typeface="Times New Roman"/>
              </a:rPr>
              <a:t>(Il conviendra de prévenir l'utilisateur que la sélection </a:t>
            </a:r>
            <a:r>
              <a:rPr lang="fr-FR" sz="1400" b="1" strike="noStrike" spc="-1">
                <a:solidFill>
                  <a:srgbClr val="000000"/>
                </a:solidFill>
                <a:latin typeface="Calibri"/>
                <a:ea typeface="Times New Roman"/>
              </a:rPr>
              <a:t>multiple</a:t>
            </a:r>
            <a:r>
              <a:rPr lang="fr-FR" sz="1400" b="0" strike="noStrike" spc="-1">
                <a:solidFill>
                  <a:srgbClr val="000000"/>
                </a:solidFill>
                <a:latin typeface="Calibri"/>
                <a:ea typeface="Times New Roman"/>
              </a:rPr>
              <a:t> est activée, et qu'il lui suffit d'appuyer sur la touche </a:t>
            </a:r>
            <a:r>
              <a:rPr lang="fr-FR" sz="1400" b="1" strike="noStrike" spc="-1">
                <a:solidFill>
                  <a:srgbClr val="000000"/>
                </a:solidFill>
                <a:latin typeface="Calibri"/>
                <a:ea typeface="Times New Roman"/>
              </a:rPr>
              <a:t>Ctrl</a:t>
            </a:r>
            <a:r>
              <a:rPr lang="fr-FR" sz="1400" b="0" strike="noStrike" spc="-1">
                <a:solidFill>
                  <a:srgbClr val="000000"/>
                </a:solidFill>
                <a:latin typeface="Calibri"/>
                <a:ea typeface="Times New Roman"/>
              </a:rPr>
              <a:t> en plus du click)</a:t>
            </a:r>
            <a:endParaRPr lang="fr-FR" sz="1400" b="0" strike="noStrike" spc="-1">
              <a:solidFill>
                <a:srgbClr val="000000"/>
              </a:solidFill>
              <a:latin typeface="Arial"/>
            </a:endParaRPr>
          </a:p>
          <a:p>
            <a:pPr>
              <a:lnSpc>
                <a:spcPct val="115000"/>
              </a:lnSpc>
              <a:spcAft>
                <a:spcPts val="1001"/>
              </a:spcAft>
            </a:pP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label</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for</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"cars"</a:t>
            </a:r>
            <a:r>
              <a:rPr lang="fr-FR" sz="1600" b="0" strike="noStrike" spc="-1">
                <a:solidFill>
                  <a:srgbClr val="383A42"/>
                </a:solidFill>
                <a:latin typeface="Calibri"/>
                <a:ea typeface="Times New Roman"/>
              </a:rPr>
              <a:t>&gt;Choose a car:&lt;/</a:t>
            </a:r>
            <a:r>
              <a:rPr lang="fr-FR" sz="1600" b="0" strike="noStrike" spc="-1">
                <a:solidFill>
                  <a:srgbClr val="E45649"/>
                </a:solidFill>
                <a:latin typeface="Calibri"/>
                <a:ea typeface="Times New Roman"/>
              </a:rPr>
              <a:t>label</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select</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id</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"cars"</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name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"cars"</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size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"4"</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multiple</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    &lt;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value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"volvo"</a:t>
            </a:r>
            <a:r>
              <a:rPr lang="fr-FR" sz="1600" b="0" strike="noStrike" spc="-1">
                <a:solidFill>
                  <a:srgbClr val="383A42"/>
                </a:solidFill>
                <a:latin typeface="Calibri"/>
                <a:ea typeface="Times New Roman"/>
              </a:rPr>
              <a:t>&gt;Volvo&lt;/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    &lt;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value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"saab"</a:t>
            </a:r>
            <a:r>
              <a:rPr lang="fr-FR" sz="1600" b="0" strike="noStrike" spc="-1">
                <a:solidFill>
                  <a:srgbClr val="383A42"/>
                </a:solidFill>
                <a:latin typeface="Calibri"/>
                <a:ea typeface="Times New Roman"/>
              </a:rPr>
              <a:t>&gt;Saab&lt;/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    &lt;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value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"fiat"</a:t>
            </a:r>
            <a:r>
              <a:rPr lang="fr-FR" sz="1600" b="0" strike="noStrike" spc="-1">
                <a:solidFill>
                  <a:srgbClr val="383A42"/>
                </a:solidFill>
                <a:latin typeface="Calibri"/>
                <a:ea typeface="Times New Roman"/>
              </a:rPr>
              <a:t>&gt;Fiat&lt;/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    &lt;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value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"audi"</a:t>
            </a:r>
            <a:r>
              <a:rPr lang="fr-FR" sz="1600" b="0" strike="noStrike" spc="-1">
                <a:solidFill>
                  <a:srgbClr val="383A42"/>
                </a:solidFill>
                <a:latin typeface="Calibri"/>
                <a:ea typeface="Times New Roman"/>
              </a:rPr>
              <a:t>&gt;Audi&lt;/</a:t>
            </a:r>
            <a:r>
              <a:rPr lang="fr-FR" sz="1600" b="0" strike="noStrike" spc="-1">
                <a:solidFill>
                  <a:srgbClr val="E45649"/>
                </a:solidFill>
                <a:latin typeface="Calibri"/>
                <a:ea typeface="Times New Roman"/>
              </a:rPr>
              <a:t>option</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ts val="1100"/>
              </a:lnSpc>
              <a:spcAft>
                <a:spcPts val="1001"/>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select</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1" name="Connecteur droit 12"/>
          <p:cNvCxnSpPr/>
          <p:nvPr/>
        </p:nvCxnSpPr>
        <p:spPr>
          <a:xfrm>
            <a:off x="240840" y="6459480"/>
            <a:ext cx="360" cy="398880"/>
          </a:xfrm>
          <a:prstGeom prst="straightConnector1">
            <a:avLst/>
          </a:prstGeom>
          <a:ln w="139700">
            <a:solidFill>
              <a:srgbClr val="ED7D31"/>
            </a:solidFill>
          </a:ln>
        </p:spPr>
      </p:cxnSp>
      <p:grpSp>
        <p:nvGrpSpPr>
          <p:cNvPr id="622" name="Groupe 12"/>
          <p:cNvGrpSpPr/>
          <p:nvPr/>
        </p:nvGrpSpPr>
        <p:grpSpPr>
          <a:xfrm>
            <a:off x="9233640" y="-30600"/>
            <a:ext cx="2958120" cy="564840"/>
            <a:chOff x="9233640" y="-30600"/>
            <a:chExt cx="2958120" cy="564840"/>
          </a:xfrm>
        </p:grpSpPr>
        <p:sp>
          <p:nvSpPr>
            <p:cNvPr id="62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2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25" name="Graphique 218"/>
          <p:cNvPicPr/>
          <p:nvPr/>
        </p:nvPicPr>
        <p:blipFill>
          <a:blip r:embed="rId2"/>
          <a:stretch/>
        </p:blipFill>
        <p:spPr>
          <a:xfrm>
            <a:off x="240840" y="193320"/>
            <a:ext cx="1424520" cy="311400"/>
          </a:xfrm>
          <a:prstGeom prst="rect">
            <a:avLst/>
          </a:prstGeom>
          <a:ln w="0">
            <a:noFill/>
          </a:ln>
        </p:spPr>
      </p:pic>
      <p:sp>
        <p:nvSpPr>
          <p:cNvPr id="62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27" name="Connecteur droit 12"/>
          <p:cNvCxnSpPr/>
          <p:nvPr/>
        </p:nvCxnSpPr>
        <p:spPr>
          <a:xfrm>
            <a:off x="10526040" y="70920"/>
            <a:ext cx="1416600" cy="360"/>
          </a:xfrm>
          <a:prstGeom prst="straightConnector1">
            <a:avLst/>
          </a:prstGeom>
          <a:ln w="57150">
            <a:solidFill>
              <a:srgbClr val="ED7D31"/>
            </a:solidFill>
          </a:ln>
        </p:spPr>
      </p:cxnSp>
      <p:sp>
        <p:nvSpPr>
          <p:cNvPr id="628" name="PlaceHolder 1"/>
          <p:cNvSpPr>
            <a:spLocks noGrp="1"/>
          </p:cNvSpPr>
          <p:nvPr>
            <p:ph type="sldNum" idx="4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37</a:t>
            </a:r>
            <a:endParaRPr lang="fr-FR" sz="1000" b="0" strike="noStrike" spc="-1">
              <a:solidFill>
                <a:srgbClr val="000000"/>
              </a:solidFill>
              <a:latin typeface="Times New Roman"/>
            </a:endParaRPr>
          </a:p>
        </p:txBody>
      </p:sp>
      <p:sp>
        <p:nvSpPr>
          <p:cNvPr id="62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3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a:t>
            </a:r>
            <a:endParaRPr lang="fr-FR" sz="1900" b="0" strike="noStrike" spc="-1">
              <a:solidFill>
                <a:srgbClr val="000000"/>
              </a:solidFill>
              <a:latin typeface="Arial"/>
            </a:endParaRPr>
          </a:p>
        </p:txBody>
      </p:sp>
      <p:sp>
        <p:nvSpPr>
          <p:cNvPr id="631" name="ZoneTexte 5"/>
          <p:cNvSpPr/>
          <p:nvPr/>
        </p:nvSpPr>
        <p:spPr>
          <a:xfrm>
            <a:off x="2679120" y="2395800"/>
            <a:ext cx="6823800" cy="2788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spcAft>
                <a:spcPts val="499"/>
              </a:spcAft>
            </a:pPr>
            <a:r>
              <a:rPr lang="fr-FR" sz="1600" b="0" strike="noStrike" spc="-1">
                <a:solidFill>
                  <a:srgbClr val="000000"/>
                </a:solidFill>
                <a:latin typeface="Calibri"/>
                <a:ea typeface="Times New Roman"/>
              </a:rPr>
              <a:t>L'élément </a:t>
            </a:r>
            <a:r>
              <a:rPr lang="fr-FR" sz="1600" b="1" strike="noStrike" spc="-1">
                <a:solidFill>
                  <a:srgbClr val="000000"/>
                </a:solidFill>
                <a:latin typeface="Calibri"/>
                <a:ea typeface="Times New Roman"/>
              </a:rPr>
              <a:t>&lt;textarea&gt;</a:t>
            </a:r>
            <a:r>
              <a:rPr lang="fr-FR" sz="1600" b="0" strike="noStrike" spc="-1">
                <a:solidFill>
                  <a:srgbClr val="000000"/>
                </a:solidFill>
                <a:latin typeface="Calibri"/>
                <a:ea typeface="Times New Roman"/>
              </a:rPr>
              <a:t> :</a:t>
            </a:r>
            <a:endParaRPr lang="fr-FR" sz="1600" b="0" strike="noStrike" spc="-1">
              <a:solidFill>
                <a:srgbClr val="000000"/>
              </a:solidFill>
              <a:latin typeface="Arial"/>
            </a:endParaRPr>
          </a:p>
          <a:p>
            <a:pPr>
              <a:lnSpc>
                <a:spcPct val="100000"/>
              </a:lnSpc>
              <a:spcAft>
                <a:spcPts val="499"/>
              </a:spcAft>
            </a:pPr>
            <a:r>
              <a:rPr lang="fr-FR" sz="1600" b="0" strike="noStrike" spc="-1">
                <a:solidFill>
                  <a:srgbClr val="000000"/>
                </a:solidFill>
                <a:latin typeface="Calibri"/>
                <a:ea typeface="Times New Roman"/>
              </a:rPr>
              <a:t>L' élément </a:t>
            </a:r>
            <a:r>
              <a:rPr lang="fr-FR" sz="1600" b="1" strike="noStrike" spc="-1">
                <a:solidFill>
                  <a:srgbClr val="000000"/>
                </a:solidFill>
                <a:latin typeface="Calibri"/>
                <a:ea typeface="Times New Roman"/>
              </a:rPr>
              <a:t>&lt;</a:t>
            </a:r>
            <a:r>
              <a:rPr lang="fr-FR" sz="1600" b="1" strike="noStrike" spc="-1">
                <a:solidFill>
                  <a:srgbClr val="E45649"/>
                </a:solidFill>
                <a:latin typeface="Calibri"/>
                <a:ea typeface="Times New Roman"/>
              </a:rPr>
              <a:t>textarea</a:t>
            </a:r>
            <a:r>
              <a:rPr lang="fr-FR" sz="1600" b="1" strike="noStrike" spc="-1">
                <a:solidFill>
                  <a:srgbClr val="000000"/>
                </a:solidFill>
                <a:latin typeface="Calibri"/>
                <a:ea typeface="Times New Roman"/>
              </a:rPr>
              <a:t>&gt;</a:t>
            </a:r>
            <a:r>
              <a:rPr lang="fr-FR" sz="1600" b="0" strike="noStrike" spc="-1">
                <a:solidFill>
                  <a:srgbClr val="000000"/>
                </a:solidFill>
                <a:latin typeface="Calibri"/>
                <a:ea typeface="Times New Roman"/>
              </a:rPr>
              <a:t> définit un champ de saisie multiligne (une zone de texte) :</a:t>
            </a:r>
            <a:endParaRPr lang="fr-FR" sz="1600" b="0" strike="noStrike" spc="-1">
              <a:solidFill>
                <a:srgbClr val="000000"/>
              </a:solidFill>
              <a:latin typeface="Arial"/>
            </a:endParaRPr>
          </a:p>
          <a:p>
            <a:pPr>
              <a:lnSpc>
                <a:spcPct val="100000"/>
              </a:lnSpc>
              <a:spcAft>
                <a:spcPts val="499"/>
              </a:spcAft>
            </a:pPr>
            <a:endParaRPr lang="fr-FR" sz="1600" b="0" strike="noStrike" spc="-1">
              <a:solidFill>
                <a:srgbClr val="000000"/>
              </a:solidFill>
              <a:latin typeface="Arial"/>
            </a:endParaRPr>
          </a:p>
          <a:p>
            <a:pPr>
              <a:lnSpc>
                <a:spcPct val="100000"/>
              </a:lnSpc>
              <a:spcAft>
                <a:spcPts val="499"/>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textarea</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name</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"message"</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rows</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"10"</a:t>
            </a:r>
            <a:r>
              <a:rPr lang="fr-FR" sz="1600" b="0" strike="noStrike" spc="-1">
                <a:solidFill>
                  <a:srgbClr val="383A42"/>
                </a:solidFill>
                <a:latin typeface="Calibri"/>
                <a:ea typeface="Times New Roman"/>
              </a:rPr>
              <a:t> </a:t>
            </a:r>
            <a:r>
              <a:rPr lang="fr-FR" sz="1600" b="0" strike="noStrike" spc="-1">
                <a:solidFill>
                  <a:srgbClr val="986801"/>
                </a:solidFill>
                <a:latin typeface="Calibri"/>
                <a:ea typeface="Times New Roman"/>
              </a:rPr>
              <a:t>cols</a:t>
            </a:r>
            <a:r>
              <a:rPr lang="fr-FR" sz="1600" b="0" strike="noStrike" spc="-1">
                <a:solidFill>
                  <a:srgbClr val="383A42"/>
                </a:solidFill>
                <a:latin typeface="Calibri"/>
                <a:ea typeface="Times New Roman"/>
              </a:rPr>
              <a:t>=</a:t>
            </a:r>
            <a:r>
              <a:rPr lang="fr-FR" sz="1600" b="0" strike="noStrike" spc="-1">
                <a:solidFill>
                  <a:srgbClr val="50A14F"/>
                </a:solidFill>
                <a:latin typeface="Calibri"/>
                <a:ea typeface="Times New Roman"/>
              </a:rPr>
              <a:t>"30"</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ct val="100000"/>
              </a:lnSpc>
              <a:spcAft>
                <a:spcPts val="499"/>
              </a:spcAft>
            </a:pPr>
            <a:r>
              <a:rPr lang="fr-FR" sz="1600" b="0" strike="noStrike" spc="-1">
                <a:solidFill>
                  <a:srgbClr val="383A42"/>
                </a:solidFill>
                <a:latin typeface="Calibri"/>
                <a:ea typeface="Times New Roman"/>
              </a:rPr>
              <a:t>The cat was playing in the garden. </a:t>
            </a:r>
            <a:endParaRPr lang="fr-FR" sz="1600" b="0" strike="noStrike" spc="-1">
              <a:solidFill>
                <a:srgbClr val="000000"/>
              </a:solidFill>
              <a:latin typeface="Arial"/>
            </a:endParaRPr>
          </a:p>
          <a:p>
            <a:pPr>
              <a:lnSpc>
                <a:spcPct val="100000"/>
              </a:lnSpc>
              <a:spcAft>
                <a:spcPts val="499"/>
              </a:spcAft>
            </a:pPr>
            <a:r>
              <a:rPr lang="fr-FR" sz="1600" b="0" strike="noStrike" spc="-1">
                <a:solidFill>
                  <a:srgbClr val="383A42"/>
                </a:solidFill>
                <a:latin typeface="Calibri"/>
                <a:ea typeface="Times New Roman"/>
              </a:rPr>
              <a:t>&lt;/</a:t>
            </a:r>
            <a:r>
              <a:rPr lang="fr-FR" sz="1600" b="0" strike="noStrike" spc="-1">
                <a:solidFill>
                  <a:srgbClr val="E45649"/>
                </a:solidFill>
                <a:latin typeface="Calibri"/>
                <a:ea typeface="Times New Roman"/>
              </a:rPr>
              <a:t>textarea</a:t>
            </a:r>
            <a:r>
              <a:rPr lang="fr-FR" sz="1600" b="0" strike="noStrike" spc="-1">
                <a:solidFill>
                  <a:srgbClr val="383A42"/>
                </a:solidFill>
                <a:latin typeface="Calibri"/>
                <a:ea typeface="Times New Roman"/>
              </a:rPr>
              <a:t>&gt;</a:t>
            </a:r>
            <a:endParaRPr lang="fr-FR" sz="1600" b="0" strike="noStrike" spc="-1">
              <a:solidFill>
                <a:srgbClr val="000000"/>
              </a:solidFill>
              <a:latin typeface="Arial"/>
            </a:endParaRPr>
          </a:p>
          <a:p>
            <a:pPr>
              <a:lnSpc>
                <a:spcPct val="100000"/>
              </a:lnSpc>
              <a:spcAft>
                <a:spcPts val="499"/>
              </a:spcAft>
            </a:pPr>
            <a:endParaRPr lang="fr-FR" sz="1600" b="0" strike="noStrike" spc="-1">
              <a:solidFill>
                <a:srgbClr val="000000"/>
              </a:solidFill>
              <a:latin typeface="Arial"/>
            </a:endParaRPr>
          </a:p>
          <a:p>
            <a:pPr>
              <a:lnSpc>
                <a:spcPct val="100000"/>
              </a:lnSpc>
              <a:spcAft>
                <a:spcPts val="499"/>
              </a:spcAft>
            </a:pPr>
            <a:r>
              <a:rPr lang="fr-FR" sz="1600" b="0" strike="noStrike" spc="-1">
                <a:solidFill>
                  <a:srgbClr val="000000"/>
                </a:solidFill>
                <a:latin typeface="Calibri"/>
                <a:ea typeface="Times New Roman"/>
              </a:rPr>
              <a:t>L'attribut </a:t>
            </a:r>
            <a:r>
              <a:rPr lang="fr-FR" sz="1600" b="1" strike="noStrike" spc="-1">
                <a:solidFill>
                  <a:srgbClr val="986801"/>
                </a:solidFill>
                <a:latin typeface="Calibri"/>
                <a:ea typeface="Times New Roman"/>
              </a:rPr>
              <a:t>rows</a:t>
            </a:r>
            <a:r>
              <a:rPr lang="fr-FR" sz="1600" b="0" strike="noStrike" spc="-1">
                <a:solidFill>
                  <a:srgbClr val="986801"/>
                </a:solidFill>
                <a:latin typeface="Calibri"/>
                <a:ea typeface="Times New Roman"/>
              </a:rPr>
              <a:t> </a:t>
            </a:r>
            <a:r>
              <a:rPr lang="fr-FR" sz="1600" b="0" strike="noStrike" spc="-1">
                <a:solidFill>
                  <a:srgbClr val="000000"/>
                </a:solidFill>
                <a:latin typeface="Calibri"/>
                <a:ea typeface="Times New Roman"/>
              </a:rPr>
              <a:t>spécifie le nombre de lignes visibles dans une zone de texte.</a:t>
            </a:r>
            <a:endParaRPr lang="fr-FR" sz="1600" b="0" strike="noStrike" spc="-1">
              <a:solidFill>
                <a:srgbClr val="000000"/>
              </a:solidFill>
              <a:latin typeface="Arial"/>
            </a:endParaRPr>
          </a:p>
          <a:p>
            <a:pPr>
              <a:lnSpc>
                <a:spcPct val="100000"/>
              </a:lnSpc>
              <a:spcAft>
                <a:spcPts val="499"/>
              </a:spcAft>
            </a:pPr>
            <a:r>
              <a:rPr lang="fr-FR" sz="1600" b="0" strike="noStrike" spc="-1">
                <a:solidFill>
                  <a:srgbClr val="000000"/>
                </a:solidFill>
                <a:latin typeface="Calibri"/>
                <a:ea typeface="Times New Roman"/>
              </a:rPr>
              <a:t>L'attribut </a:t>
            </a:r>
            <a:r>
              <a:rPr lang="fr-FR" sz="1600" b="1" strike="noStrike" spc="-1">
                <a:solidFill>
                  <a:srgbClr val="986801"/>
                </a:solidFill>
                <a:latin typeface="Calibri"/>
                <a:ea typeface="Times New Roman"/>
              </a:rPr>
              <a:t>cols</a:t>
            </a:r>
            <a:r>
              <a:rPr lang="fr-FR" sz="1600" b="0" strike="noStrike" spc="-1">
                <a:solidFill>
                  <a:srgbClr val="986801"/>
                </a:solidFill>
                <a:latin typeface="Calibri"/>
                <a:ea typeface="Times New Roman"/>
              </a:rPr>
              <a:t> </a:t>
            </a:r>
            <a:r>
              <a:rPr lang="fr-FR" sz="1600" b="0" strike="noStrike" spc="-1">
                <a:solidFill>
                  <a:srgbClr val="000000"/>
                </a:solidFill>
                <a:latin typeface="Calibri"/>
                <a:ea typeface="Times New Roman"/>
              </a:rPr>
              <a:t>spécifie la largeur visible d'une zone de texte.</a:t>
            </a:r>
            <a:endParaRPr lang="fr-FR" sz="16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2" name="Connecteur droit 12"/>
          <p:cNvCxnSpPr/>
          <p:nvPr/>
        </p:nvCxnSpPr>
        <p:spPr>
          <a:xfrm>
            <a:off x="240840" y="6459480"/>
            <a:ext cx="360" cy="398880"/>
          </a:xfrm>
          <a:prstGeom prst="straightConnector1">
            <a:avLst/>
          </a:prstGeom>
          <a:ln w="139700">
            <a:solidFill>
              <a:srgbClr val="ED7D31"/>
            </a:solidFill>
          </a:ln>
        </p:spPr>
      </p:cxnSp>
      <p:grpSp>
        <p:nvGrpSpPr>
          <p:cNvPr id="633" name="Groupe 12"/>
          <p:cNvGrpSpPr/>
          <p:nvPr/>
        </p:nvGrpSpPr>
        <p:grpSpPr>
          <a:xfrm>
            <a:off x="9233640" y="-30600"/>
            <a:ext cx="2958120" cy="564840"/>
            <a:chOff x="9233640" y="-30600"/>
            <a:chExt cx="2958120" cy="564840"/>
          </a:xfrm>
        </p:grpSpPr>
        <p:sp>
          <p:nvSpPr>
            <p:cNvPr id="63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3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36" name="Graphique 218"/>
          <p:cNvPicPr/>
          <p:nvPr/>
        </p:nvPicPr>
        <p:blipFill>
          <a:blip r:embed="rId2"/>
          <a:stretch/>
        </p:blipFill>
        <p:spPr>
          <a:xfrm>
            <a:off x="240840" y="193320"/>
            <a:ext cx="1424520" cy="311400"/>
          </a:xfrm>
          <a:prstGeom prst="rect">
            <a:avLst/>
          </a:prstGeom>
          <a:ln w="0">
            <a:noFill/>
          </a:ln>
        </p:spPr>
      </p:pic>
      <p:sp>
        <p:nvSpPr>
          <p:cNvPr id="63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38" name="Connecteur droit 12"/>
          <p:cNvCxnSpPr/>
          <p:nvPr/>
        </p:nvCxnSpPr>
        <p:spPr>
          <a:xfrm>
            <a:off x="10526040" y="70920"/>
            <a:ext cx="1416600" cy="360"/>
          </a:xfrm>
          <a:prstGeom prst="straightConnector1">
            <a:avLst/>
          </a:prstGeom>
          <a:ln w="57150">
            <a:solidFill>
              <a:srgbClr val="ED7D31"/>
            </a:solidFill>
          </a:ln>
        </p:spPr>
      </p:cxnSp>
      <p:sp>
        <p:nvSpPr>
          <p:cNvPr id="639" name="PlaceHolder 1"/>
          <p:cNvSpPr>
            <a:spLocks noGrp="1"/>
          </p:cNvSpPr>
          <p:nvPr>
            <p:ph type="sldNum" idx="4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39</a:t>
            </a:r>
            <a:endParaRPr lang="fr-FR" sz="1000" b="0" strike="noStrike" spc="-1">
              <a:solidFill>
                <a:srgbClr val="000000"/>
              </a:solidFill>
              <a:latin typeface="Times New Roman"/>
            </a:endParaRPr>
          </a:p>
        </p:txBody>
      </p:sp>
      <p:sp>
        <p:nvSpPr>
          <p:cNvPr id="64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4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FORMULAIRES : EXERCICE</a:t>
            </a:r>
            <a:endParaRPr lang="fr-FR" sz="1900" b="0" strike="noStrike" spc="-1">
              <a:solidFill>
                <a:srgbClr val="000000"/>
              </a:solidFill>
              <a:latin typeface="Arial"/>
            </a:endParaRPr>
          </a:p>
        </p:txBody>
      </p:sp>
      <p:sp>
        <p:nvSpPr>
          <p:cNvPr id="642" name="ZoneTexte 6"/>
          <p:cNvSpPr/>
          <p:nvPr/>
        </p:nvSpPr>
        <p:spPr>
          <a:xfrm>
            <a:off x="418680" y="1517400"/>
            <a:ext cx="3661200" cy="679673"/>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spAutoFit/>
          </a:bodyPr>
          <a:lstStyle/>
          <a:p>
            <a:pPr>
              <a:lnSpc>
                <a:spcPct val="100000"/>
              </a:lnSpc>
              <a:spcAft>
                <a:spcPts val="499"/>
              </a:spcAft>
            </a:pPr>
            <a:r>
              <a:rPr lang="fr-FR" sz="1800" b="0" strike="noStrike" spc="-1" dirty="0">
                <a:solidFill>
                  <a:srgbClr val="000000"/>
                </a:solidFill>
                <a:latin typeface="Calibri"/>
                <a:ea typeface="Times New Roman"/>
              </a:rPr>
              <a:t>Recréer cette page en HTML</a:t>
            </a:r>
            <a:endParaRPr lang="fr-FR" sz="1800" b="0" strike="noStrike" spc="-1" dirty="0">
              <a:solidFill>
                <a:srgbClr val="000000"/>
              </a:solidFill>
              <a:latin typeface="Arial"/>
            </a:endParaRPr>
          </a:p>
          <a:p>
            <a:pPr>
              <a:lnSpc>
                <a:spcPct val="100000"/>
              </a:lnSpc>
              <a:spcAft>
                <a:spcPts val="499"/>
              </a:spcAft>
            </a:pPr>
            <a:endParaRPr lang="fr-FR" sz="1600" b="0" strike="noStrike" spc="-1">
              <a:solidFill>
                <a:srgbClr val="000000"/>
              </a:solidFill>
              <a:latin typeface="Arial"/>
            </a:endParaRPr>
          </a:p>
        </p:txBody>
      </p:sp>
      <p:pic>
        <p:nvPicPr>
          <p:cNvPr id="643" name="Image 4"/>
          <p:cNvPicPr/>
          <p:nvPr/>
        </p:nvPicPr>
        <p:blipFill>
          <a:blip r:embed="rId3"/>
          <a:srcRect l="6236" r="9203"/>
          <a:stretch/>
        </p:blipFill>
        <p:spPr>
          <a:xfrm>
            <a:off x="5470920" y="1964880"/>
            <a:ext cx="6624000" cy="4319640"/>
          </a:xfrm>
          <a:prstGeom prst="rect">
            <a:avLst/>
          </a:prstGeom>
          <a:ln w="0">
            <a:noFill/>
          </a:ln>
        </p:spPr>
      </p:pic>
      <p:sp>
        <p:nvSpPr>
          <p:cNvPr id="644" name="ZoneTexte 8"/>
          <p:cNvSpPr/>
          <p:nvPr/>
        </p:nvSpPr>
        <p:spPr>
          <a:xfrm>
            <a:off x="415080" y="3392640"/>
            <a:ext cx="4778280" cy="28616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400" b="1" u="sng" strike="noStrike" spc="-1">
                <a:solidFill>
                  <a:srgbClr val="44546A"/>
                </a:solidFill>
                <a:uFillTx/>
                <a:latin typeface="Calibri"/>
              </a:rPr>
              <a:t>Balises utilisées</a:t>
            </a:r>
            <a:r>
              <a:rPr lang="fr-FR" sz="1400" b="1" strike="noStrike" spc="-1">
                <a:solidFill>
                  <a:srgbClr val="44546A"/>
                </a:solidFill>
                <a:latin typeface="Calibri"/>
              </a:rPr>
              <a:t> :</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​&lt;label for=""&gt;Titre du champ de formulaire&lt;/label&gt;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type="text" placeholder="exemple de contenu"&gt;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type="tel"&gt;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type="email"&gt;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​&lt;select&gt;​&lt;option value=""&gt;item&lt;/option&gt;​&lt;/select&gt;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type="date"&gt; </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type="number"&gt;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type="checkbox"&gt;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&lt;textarea&gt;,,,&lt;/textarea&gt;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&lt;input type="radio"&gt;</a:t>
            </a:r>
            <a:endParaRPr lang="fr-FR" sz="1400" b="0" strike="noStrike" spc="-1">
              <a:solidFill>
                <a:srgbClr val="000000"/>
              </a:solidFill>
              <a:latin typeface="Arial"/>
            </a:endParaRPr>
          </a:p>
          <a:p>
            <a:pPr>
              <a:lnSpc>
                <a:spcPct val="100000"/>
              </a:lnSpc>
            </a:pPr>
            <a:r>
              <a:rPr lang="fr-FR" sz="1400" b="0" strike="noStrike" spc="-1">
                <a:solidFill>
                  <a:srgbClr val="44546A"/>
                </a:solidFill>
                <a:latin typeface="Calibri"/>
              </a:rPr>
              <a:t>&lt;button type="submit" name="submit"&gt;Envoyer ma demande&lt;/button&gt;</a:t>
            </a:r>
            <a:endParaRPr lang="fr-FR" sz="1400" b="0" strike="noStrike" spc="-1">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5" name="Connecteur droit 12"/>
          <p:cNvCxnSpPr/>
          <p:nvPr/>
        </p:nvCxnSpPr>
        <p:spPr>
          <a:xfrm>
            <a:off x="240840" y="6459480"/>
            <a:ext cx="360" cy="398880"/>
          </a:xfrm>
          <a:prstGeom prst="straightConnector1">
            <a:avLst/>
          </a:prstGeom>
          <a:ln w="139700">
            <a:solidFill>
              <a:srgbClr val="ED7D31"/>
            </a:solidFill>
          </a:ln>
        </p:spPr>
      </p:cxnSp>
      <p:grpSp>
        <p:nvGrpSpPr>
          <p:cNvPr id="646" name="Groupe 12"/>
          <p:cNvGrpSpPr/>
          <p:nvPr/>
        </p:nvGrpSpPr>
        <p:grpSpPr>
          <a:xfrm>
            <a:off x="9233640" y="-30600"/>
            <a:ext cx="2958120" cy="564840"/>
            <a:chOff x="9233640" y="-30600"/>
            <a:chExt cx="2958120" cy="564840"/>
          </a:xfrm>
        </p:grpSpPr>
        <p:sp>
          <p:nvSpPr>
            <p:cNvPr id="64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4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49" name="Graphique 218"/>
          <p:cNvPicPr/>
          <p:nvPr/>
        </p:nvPicPr>
        <p:blipFill>
          <a:blip r:embed="rId2"/>
          <a:stretch/>
        </p:blipFill>
        <p:spPr>
          <a:xfrm>
            <a:off x="240840" y="193320"/>
            <a:ext cx="1424520" cy="311400"/>
          </a:xfrm>
          <a:prstGeom prst="rect">
            <a:avLst/>
          </a:prstGeom>
          <a:ln w="0">
            <a:noFill/>
          </a:ln>
        </p:spPr>
      </p:pic>
      <p:sp>
        <p:nvSpPr>
          <p:cNvPr id="65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51" name="Connecteur droit 12"/>
          <p:cNvCxnSpPr/>
          <p:nvPr/>
        </p:nvCxnSpPr>
        <p:spPr>
          <a:xfrm>
            <a:off x="10526040" y="70920"/>
            <a:ext cx="1416600" cy="360"/>
          </a:xfrm>
          <a:prstGeom prst="straightConnector1">
            <a:avLst/>
          </a:prstGeom>
          <a:ln w="57150">
            <a:solidFill>
              <a:srgbClr val="ED7D31"/>
            </a:solidFill>
          </a:ln>
        </p:spPr>
      </p:cxnSp>
      <p:sp>
        <p:nvSpPr>
          <p:cNvPr id="652" name="PlaceHolder 1"/>
          <p:cNvSpPr>
            <a:spLocks noGrp="1"/>
          </p:cNvSpPr>
          <p:nvPr>
            <p:ph type="sldNum" idx="4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40</a:t>
            </a:r>
            <a:endParaRPr lang="fr-FR" sz="1000" b="0" strike="noStrike" spc="-1">
              <a:solidFill>
                <a:srgbClr val="000000"/>
              </a:solidFill>
              <a:latin typeface="Times New Roman"/>
            </a:endParaRPr>
          </a:p>
        </p:txBody>
      </p:sp>
      <p:sp>
        <p:nvSpPr>
          <p:cNvPr id="65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5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ANCRES (OU SIGNETS)</a:t>
            </a:r>
            <a:endParaRPr lang="fr-FR" sz="1900" b="0" strike="noStrike" spc="-1">
              <a:solidFill>
                <a:srgbClr val="000000"/>
              </a:solidFill>
              <a:latin typeface="Arial"/>
            </a:endParaRPr>
          </a:p>
        </p:txBody>
      </p:sp>
      <p:sp>
        <p:nvSpPr>
          <p:cNvPr id="655" name="ZoneTexte 2"/>
          <p:cNvSpPr/>
          <p:nvPr/>
        </p:nvSpPr>
        <p:spPr>
          <a:xfrm>
            <a:off x="1049760" y="1994040"/>
            <a:ext cx="10086120" cy="8211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600" b="0" strike="noStrike" spc="-1">
                <a:solidFill>
                  <a:srgbClr val="000000"/>
                </a:solidFill>
                <a:latin typeface="Calibri"/>
              </a:rPr>
              <a:t>Une </a:t>
            </a:r>
            <a:r>
              <a:rPr lang="en-US" sz="1600" b="1" strike="noStrike" spc="-1">
                <a:solidFill>
                  <a:srgbClr val="000000"/>
                </a:solidFill>
                <a:latin typeface="Calibri"/>
              </a:rPr>
              <a:t>ancre</a:t>
            </a:r>
            <a:r>
              <a:rPr lang="en-US" sz="1600" b="0" strike="noStrike" spc="-1">
                <a:solidFill>
                  <a:srgbClr val="000000"/>
                </a:solidFill>
                <a:latin typeface="Calibri"/>
              </a:rPr>
              <a:t> est un lien qui renvoie vers un élément de la page.</a:t>
            </a:r>
            <a:endParaRPr lang="fr-FR" sz="1600" b="0" strike="noStrike" spc="-1">
              <a:solidFill>
                <a:srgbClr val="000000"/>
              </a:solidFill>
              <a:latin typeface="Arial"/>
            </a:endParaRPr>
          </a:p>
          <a:p>
            <a:pPr>
              <a:lnSpc>
                <a:spcPct val="100000"/>
              </a:lnSpc>
            </a:pPr>
            <a:r>
              <a:rPr lang="en-US" sz="1600" b="0" strike="noStrike" spc="-1">
                <a:solidFill>
                  <a:srgbClr val="000000"/>
                </a:solidFill>
                <a:latin typeface="Calibri"/>
              </a:rPr>
              <a:t>Il  faut donner un identifiant unique à l’élément cible (un id) que l’on place en tant qu’attribut dans la balise de cet élément cible.</a:t>
            </a:r>
            <a:endParaRPr lang="fr-FR" sz="1600" b="0" strike="noStrike" spc="-1">
              <a:solidFill>
                <a:srgbClr val="000000"/>
              </a:solidFill>
              <a:latin typeface="Arial"/>
            </a:endParaRPr>
          </a:p>
        </p:txBody>
      </p:sp>
      <p:sp>
        <p:nvSpPr>
          <p:cNvPr id="656" name="ZoneTexte 3"/>
          <p:cNvSpPr/>
          <p:nvPr/>
        </p:nvSpPr>
        <p:spPr>
          <a:xfrm>
            <a:off x="2307240" y="3813840"/>
            <a:ext cx="9557640" cy="17946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600" b="1" strike="noStrike" spc="-1">
                <a:solidFill>
                  <a:srgbClr val="000000"/>
                </a:solidFill>
                <a:latin typeface="Calibri"/>
                <a:ea typeface="Calibri"/>
              </a:rPr>
              <a:t>Exemple :</a:t>
            </a:r>
            <a:endParaRPr lang="fr-FR" sz="1600" b="0" strike="noStrike" spc="-1">
              <a:solidFill>
                <a:srgbClr val="000000"/>
              </a:solidFill>
              <a:latin typeface="Arial"/>
            </a:endParaRPr>
          </a:p>
          <a:p>
            <a:pPr>
              <a:lnSpc>
                <a:spcPct val="100000"/>
              </a:lnSpc>
            </a:pPr>
            <a:endParaRPr lang="fr-FR" sz="1600" b="0" strike="noStrike" spc="-1">
              <a:solidFill>
                <a:srgbClr val="000000"/>
              </a:solidFill>
              <a:latin typeface="Arial"/>
            </a:endParaRPr>
          </a:p>
          <a:p>
            <a:pPr>
              <a:lnSpc>
                <a:spcPct val="100000"/>
              </a:lnSpc>
            </a:pPr>
            <a:r>
              <a:rPr lang="en-US" sz="1600" b="0" strike="noStrike" spc="-1">
                <a:solidFill>
                  <a:srgbClr val="000000"/>
                </a:solidFill>
                <a:latin typeface="Calibri"/>
                <a:ea typeface="Calibri"/>
              </a:rPr>
              <a:t>&lt;a href=</a:t>
            </a:r>
            <a:r>
              <a:rPr lang="en-US" sz="1600" b="1" strike="noStrike" spc="-1">
                <a:solidFill>
                  <a:srgbClr val="000000"/>
                </a:solidFill>
                <a:latin typeface="Calibri"/>
                <a:ea typeface="Calibri"/>
              </a:rPr>
              <a:t>"#p1"</a:t>
            </a:r>
            <a:r>
              <a:rPr lang="en-US" sz="1600" b="0" strike="noStrike" spc="-1">
                <a:solidFill>
                  <a:srgbClr val="000000"/>
                </a:solidFill>
                <a:latin typeface="Calibri"/>
                <a:ea typeface="Calibri"/>
              </a:rPr>
              <a:t>&gt;Paragraphe 1&lt;/a&gt;</a:t>
            </a:r>
            <a:r>
              <a:rPr lang="en-US" sz="1600" b="0" strike="noStrike" spc="-1">
                <a:solidFill>
                  <a:srgbClr val="44546A"/>
                </a:solidFill>
                <a:latin typeface="Calibri"/>
                <a:ea typeface="Calibri"/>
              </a:rPr>
              <a:t>     </a:t>
            </a:r>
            <a:r>
              <a:rPr lang="en-US" sz="1600" b="0" strike="noStrike" spc="-1">
                <a:solidFill>
                  <a:srgbClr val="000000"/>
                </a:solidFill>
                <a:latin typeface="Calibri"/>
                <a:ea typeface="Calibri"/>
              </a:rPr>
              <a:t>Pour sélectionner un </a:t>
            </a:r>
            <a:r>
              <a:rPr lang="en-US" sz="1600" b="1" u="sng" strike="noStrike" spc="-1">
                <a:solidFill>
                  <a:srgbClr val="C00000"/>
                </a:solidFill>
                <a:uFillTx/>
                <a:latin typeface="Calibri"/>
                <a:ea typeface="Calibri"/>
              </a:rPr>
              <a:t>id</a:t>
            </a:r>
            <a:r>
              <a:rPr lang="en-US" sz="1600" b="0" strike="noStrike" spc="-1">
                <a:solidFill>
                  <a:srgbClr val="000000"/>
                </a:solidFill>
                <a:latin typeface="Calibri"/>
                <a:ea typeface="Calibri"/>
              </a:rPr>
              <a:t> il faut ajouter </a:t>
            </a:r>
            <a:r>
              <a:rPr lang="en-US" sz="1600" b="1" strike="noStrike" spc="-1">
                <a:solidFill>
                  <a:srgbClr val="C00000"/>
                </a:solidFill>
                <a:latin typeface="Calibri"/>
                <a:ea typeface="Calibri"/>
              </a:rPr>
              <a:t>#</a:t>
            </a:r>
            <a:r>
              <a:rPr lang="en-US" sz="1600" b="0" strike="noStrike" spc="-1">
                <a:solidFill>
                  <a:srgbClr val="000000"/>
                </a:solidFill>
                <a:latin typeface="Calibri"/>
                <a:ea typeface="Calibri"/>
              </a:rPr>
              <a:t> devant la valeur</a:t>
            </a:r>
            <a:r>
              <a:rPr lang="en-US" sz="1600" b="0" strike="noStrike" spc="-1">
                <a:solidFill>
                  <a:srgbClr val="C00000"/>
                </a:solidFill>
                <a:latin typeface="Calibri"/>
                <a:ea typeface="Calibri"/>
              </a:rPr>
              <a:t> </a:t>
            </a:r>
            <a:endParaRPr lang="fr-FR" sz="1600" b="0" strike="noStrike" spc="-1">
              <a:solidFill>
                <a:srgbClr val="000000"/>
              </a:solidFill>
              <a:latin typeface="Arial"/>
            </a:endParaRPr>
          </a:p>
          <a:p>
            <a:pPr>
              <a:lnSpc>
                <a:spcPct val="100000"/>
              </a:lnSpc>
            </a:pPr>
            <a:endParaRPr lang="fr-FR" sz="1600" b="0" strike="noStrike" spc="-1">
              <a:solidFill>
                <a:srgbClr val="000000"/>
              </a:solidFill>
              <a:latin typeface="Arial"/>
            </a:endParaRPr>
          </a:p>
          <a:p>
            <a:pPr>
              <a:lnSpc>
                <a:spcPct val="100000"/>
              </a:lnSpc>
            </a:pPr>
            <a:r>
              <a:rPr lang="en-US" sz="1600" b="0" strike="noStrike" spc="-1">
                <a:solidFill>
                  <a:srgbClr val="000000"/>
                </a:solidFill>
                <a:latin typeface="Calibri"/>
                <a:ea typeface="Calibri"/>
              </a:rPr>
              <a:t>&lt;p </a:t>
            </a:r>
            <a:r>
              <a:rPr lang="en-US" sz="1600" b="1" strike="noStrike" spc="-1">
                <a:solidFill>
                  <a:srgbClr val="000000"/>
                </a:solidFill>
                <a:latin typeface="Calibri"/>
                <a:ea typeface="Calibri"/>
              </a:rPr>
              <a:t>id="p1"</a:t>
            </a:r>
            <a:r>
              <a:rPr lang="en-US" sz="1600" b="0" strike="noStrike" spc="-1">
                <a:solidFill>
                  <a:srgbClr val="000000"/>
                </a:solidFill>
                <a:latin typeface="Calibri"/>
                <a:ea typeface="Calibri"/>
              </a:rPr>
              <a:t>&gt; Lorem ipsum… &lt;/p&gt;</a:t>
            </a:r>
            <a:r>
              <a:rPr lang="en-US" sz="1600" b="1" strike="noStrike" spc="-1">
                <a:solidFill>
                  <a:srgbClr val="000000"/>
                </a:solidFill>
                <a:latin typeface="Calibri"/>
                <a:ea typeface="Calibri"/>
              </a:rPr>
              <a:t>    </a:t>
            </a:r>
            <a:r>
              <a:rPr lang="en-US" sz="1600" b="0" strike="noStrike" spc="-1">
                <a:solidFill>
                  <a:srgbClr val="000000"/>
                </a:solidFill>
                <a:latin typeface="Calibri"/>
                <a:ea typeface="Calibri"/>
              </a:rPr>
              <a:t> La valeur d’un </a:t>
            </a:r>
            <a:r>
              <a:rPr lang="en-US" sz="1600" b="1" strike="noStrike" spc="-1">
                <a:solidFill>
                  <a:srgbClr val="000000"/>
                </a:solidFill>
                <a:latin typeface="Calibri"/>
                <a:ea typeface="Calibri"/>
              </a:rPr>
              <a:t>id</a:t>
            </a:r>
            <a:r>
              <a:rPr lang="en-US" sz="1600" b="0" strike="noStrike" spc="-1">
                <a:solidFill>
                  <a:srgbClr val="000000"/>
                </a:solidFill>
                <a:latin typeface="Calibri"/>
                <a:ea typeface="Calibri"/>
              </a:rPr>
              <a:t> </a:t>
            </a:r>
            <a:r>
              <a:rPr lang="en-US" sz="1600" b="0" u="sng" strike="noStrike" spc="-1">
                <a:solidFill>
                  <a:srgbClr val="C00000"/>
                </a:solidFill>
                <a:uFillTx/>
                <a:latin typeface="Calibri"/>
                <a:ea typeface="Calibri"/>
              </a:rPr>
              <a:t>ne doit pas contenir d’espace</a:t>
            </a:r>
            <a:br>
              <a:rPr sz="1600"/>
            </a:br>
            <a:r>
              <a:rPr lang="en-US" sz="1600" b="0" strike="noStrike" spc="-1">
                <a:solidFill>
                  <a:srgbClr val="000000"/>
                </a:solidFill>
                <a:latin typeface="Calibri"/>
                <a:ea typeface="Calibri"/>
              </a:rPr>
              <a:t>                                                               On peut ajouter un </a:t>
            </a:r>
            <a:r>
              <a:rPr lang="en-US" sz="1600" b="1" strike="noStrike" spc="-1">
                <a:solidFill>
                  <a:srgbClr val="000000"/>
                </a:solidFill>
                <a:latin typeface="Calibri"/>
                <a:ea typeface="Calibri"/>
              </a:rPr>
              <a:t>id</a:t>
            </a:r>
            <a:r>
              <a:rPr lang="en-US" sz="1600" b="0" strike="noStrike" spc="-1">
                <a:solidFill>
                  <a:srgbClr val="000000"/>
                </a:solidFill>
                <a:latin typeface="Calibri"/>
                <a:ea typeface="Calibri"/>
              </a:rPr>
              <a:t> à n’importe quelle balise html</a:t>
            </a:r>
            <a:endParaRPr lang="fr-FR" sz="1600" b="0" strike="noStrike" spc="-1">
              <a:solidFill>
                <a:srgbClr val="000000"/>
              </a:solidFill>
              <a:latin typeface="Arial"/>
            </a:endParaRPr>
          </a:p>
          <a:p>
            <a:pPr>
              <a:lnSpc>
                <a:spcPct val="100000"/>
              </a:lnSpc>
            </a:pPr>
            <a:r>
              <a:rPr lang="fr-FR" sz="1600" b="0" strike="noStrike" spc="-1">
                <a:solidFill>
                  <a:srgbClr val="000000"/>
                </a:solidFill>
                <a:latin typeface="Calibri"/>
                <a:ea typeface="Calibri"/>
              </a:rPr>
              <a:t>					</a:t>
            </a:r>
            <a:endParaRPr lang="fr-FR" sz="1600" b="0" strike="noStrike" spc="-1">
              <a:solidFill>
                <a:srgbClr val="000000"/>
              </a:solidFill>
              <a:latin typeface="Arial"/>
            </a:endParaRPr>
          </a:p>
        </p:txBody>
      </p:sp>
      <p:sp>
        <p:nvSpPr>
          <p:cNvPr id="657" name="ZoneTexte 4"/>
          <p:cNvSpPr/>
          <p:nvPr/>
        </p:nvSpPr>
        <p:spPr>
          <a:xfrm>
            <a:off x="1348200" y="4313520"/>
            <a:ext cx="1000440" cy="3654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600" b="0" i="1" strike="noStrike" spc="-1">
                <a:solidFill>
                  <a:schemeClr val="accent1"/>
                </a:solidFill>
                <a:latin typeface="Calibri"/>
              </a:rPr>
              <a:t>Lien   </a:t>
            </a:r>
            <a:r>
              <a:rPr lang="fr-FR" sz="1800" b="0" i="1" strike="noStrike" spc="-1">
                <a:solidFill>
                  <a:schemeClr val="accent1"/>
                </a:solidFill>
                <a:latin typeface="Calibri"/>
              </a:rPr>
              <a:t>-&gt;</a:t>
            </a:r>
            <a:endParaRPr lang="fr-FR" sz="1800" b="0" strike="noStrike" spc="-1">
              <a:solidFill>
                <a:srgbClr val="000000"/>
              </a:solidFill>
              <a:latin typeface="Arial"/>
            </a:endParaRPr>
          </a:p>
        </p:txBody>
      </p:sp>
      <p:sp>
        <p:nvSpPr>
          <p:cNvPr id="658" name="ZoneTexte 5"/>
          <p:cNvSpPr/>
          <p:nvPr/>
        </p:nvSpPr>
        <p:spPr>
          <a:xfrm>
            <a:off x="1348200" y="4799880"/>
            <a:ext cx="1000440" cy="3654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600" b="0" i="1" strike="noStrike" spc="-1">
                <a:solidFill>
                  <a:schemeClr val="accent1"/>
                </a:solidFill>
                <a:latin typeface="Calibri"/>
              </a:rPr>
              <a:t>Cible  </a:t>
            </a:r>
            <a:r>
              <a:rPr lang="fr-FR" sz="1800" b="0" i="1" strike="noStrike" spc="-1">
                <a:solidFill>
                  <a:schemeClr val="accent1"/>
                </a:solidFill>
                <a:latin typeface="Calibri"/>
              </a:rPr>
              <a:t>-&gt;</a:t>
            </a:r>
            <a:endParaRPr lang="fr-FR" sz="1800" b="0" strike="noStrike" spc="-1">
              <a:solidFill>
                <a:srgbClr val="000000"/>
              </a:solidFill>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9" name="Connecteur droit 12"/>
          <p:cNvCxnSpPr/>
          <p:nvPr/>
        </p:nvCxnSpPr>
        <p:spPr>
          <a:xfrm>
            <a:off x="240840" y="6459480"/>
            <a:ext cx="360" cy="398880"/>
          </a:xfrm>
          <a:prstGeom prst="straightConnector1">
            <a:avLst/>
          </a:prstGeom>
          <a:ln w="139700">
            <a:solidFill>
              <a:srgbClr val="ED7D31"/>
            </a:solidFill>
          </a:ln>
        </p:spPr>
      </p:cxnSp>
      <p:grpSp>
        <p:nvGrpSpPr>
          <p:cNvPr id="660" name="Groupe 12"/>
          <p:cNvGrpSpPr/>
          <p:nvPr/>
        </p:nvGrpSpPr>
        <p:grpSpPr>
          <a:xfrm>
            <a:off x="9233640" y="-30600"/>
            <a:ext cx="2958120" cy="564840"/>
            <a:chOff x="9233640" y="-30600"/>
            <a:chExt cx="2958120" cy="564840"/>
          </a:xfrm>
        </p:grpSpPr>
        <p:sp>
          <p:nvSpPr>
            <p:cNvPr id="66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6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63" name="Graphique 218"/>
          <p:cNvPicPr/>
          <p:nvPr/>
        </p:nvPicPr>
        <p:blipFill>
          <a:blip r:embed="rId2"/>
          <a:stretch/>
        </p:blipFill>
        <p:spPr>
          <a:xfrm>
            <a:off x="240840" y="193320"/>
            <a:ext cx="1424520" cy="311400"/>
          </a:xfrm>
          <a:prstGeom prst="rect">
            <a:avLst/>
          </a:prstGeom>
          <a:ln w="0">
            <a:noFill/>
          </a:ln>
        </p:spPr>
      </p:pic>
      <p:sp>
        <p:nvSpPr>
          <p:cNvPr id="66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65" name="Connecteur droit 12"/>
          <p:cNvCxnSpPr/>
          <p:nvPr/>
        </p:nvCxnSpPr>
        <p:spPr>
          <a:xfrm>
            <a:off x="10526040" y="70920"/>
            <a:ext cx="1416600" cy="360"/>
          </a:xfrm>
          <a:prstGeom prst="straightConnector1">
            <a:avLst/>
          </a:prstGeom>
          <a:ln w="57150">
            <a:solidFill>
              <a:srgbClr val="ED7D31"/>
            </a:solidFill>
          </a:ln>
        </p:spPr>
      </p:cxnSp>
      <p:sp>
        <p:nvSpPr>
          <p:cNvPr id="666" name="PlaceHolder 1"/>
          <p:cNvSpPr>
            <a:spLocks noGrp="1"/>
          </p:cNvSpPr>
          <p:nvPr>
            <p:ph type="sldNum" idx="4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41</a:t>
            </a:r>
            <a:endParaRPr lang="fr-FR" sz="1000" b="0" strike="noStrike" spc="-1">
              <a:solidFill>
                <a:srgbClr val="000000"/>
              </a:solidFill>
              <a:latin typeface="Times New Roman"/>
            </a:endParaRPr>
          </a:p>
        </p:txBody>
      </p:sp>
      <p:sp>
        <p:nvSpPr>
          <p:cNvPr id="66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6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ANCRES (OU SIGNETS)</a:t>
            </a:r>
            <a:endParaRPr lang="fr-FR" sz="1900" b="0" strike="noStrike" spc="-1">
              <a:solidFill>
                <a:srgbClr val="000000"/>
              </a:solidFill>
              <a:latin typeface="Arial"/>
            </a:endParaRPr>
          </a:p>
        </p:txBody>
      </p:sp>
      <p:pic>
        <p:nvPicPr>
          <p:cNvPr id="669" name="Picture 2" descr="What is the difference between “div” and “span” elements? | Ask4Helps"/>
          <p:cNvPicPr/>
          <p:nvPr/>
        </p:nvPicPr>
        <p:blipFill>
          <a:blip r:embed="rId3"/>
          <a:stretch/>
        </p:blipFill>
        <p:spPr>
          <a:xfrm>
            <a:off x="7713000" y="2263680"/>
            <a:ext cx="4017600" cy="2242800"/>
          </a:xfrm>
          <a:prstGeom prst="rect">
            <a:avLst/>
          </a:prstGeom>
          <a:ln w="0">
            <a:noFill/>
          </a:ln>
        </p:spPr>
      </p:pic>
      <p:sp>
        <p:nvSpPr>
          <p:cNvPr id="670" name="ZoneTexte 3"/>
          <p:cNvSpPr/>
          <p:nvPr/>
        </p:nvSpPr>
        <p:spPr>
          <a:xfrm>
            <a:off x="465840" y="2263680"/>
            <a:ext cx="6786360" cy="27990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fr-FR" sz="1800" b="0" strike="noStrike" spc="-1">
                <a:solidFill>
                  <a:srgbClr val="000000"/>
                </a:solidFill>
                <a:latin typeface="Calibri"/>
              </a:rPr>
              <a:t>B</a:t>
            </a:r>
            <a:r>
              <a:rPr lang="fr-FR" sz="1600" b="0" strike="noStrike" spc="-1">
                <a:solidFill>
                  <a:srgbClr val="000000"/>
                </a:solidFill>
                <a:latin typeface="Calibri"/>
              </a:rPr>
              <a:t>alises utilisées lorsqu'il n'y a pas d'autre balise qui correspond au besoin.</a:t>
            </a:r>
            <a:endParaRPr lang="fr-FR" sz="1600" b="0" strike="noStrike" spc="-1">
              <a:solidFill>
                <a:srgbClr val="000000"/>
              </a:solidFill>
              <a:latin typeface="Arial"/>
            </a:endParaRPr>
          </a:p>
          <a:p>
            <a:pPr>
              <a:lnSpc>
                <a:spcPct val="100000"/>
              </a:lnSpc>
            </a:pPr>
            <a:endParaRPr lang="fr-FR" sz="1600" b="0" strike="noStrike" spc="-1">
              <a:solidFill>
                <a:srgbClr val="000000"/>
              </a:solidFill>
              <a:latin typeface="Arial"/>
            </a:endParaRPr>
          </a:p>
          <a:p>
            <a:pPr>
              <a:lnSpc>
                <a:spcPct val="100000"/>
              </a:lnSpc>
            </a:pPr>
            <a:r>
              <a:rPr lang="fr-FR" sz="1600" b="1" strike="noStrike" spc="-1">
                <a:solidFill>
                  <a:srgbClr val="000000"/>
                </a:solidFill>
                <a:latin typeface="Calibri"/>
                <a:ea typeface="Calibri"/>
              </a:rPr>
              <a:t>&lt;</a:t>
            </a:r>
            <a:r>
              <a:rPr lang="fr-FR" sz="1600" b="1" strike="noStrike" spc="-1">
                <a:solidFill>
                  <a:srgbClr val="E45649"/>
                </a:solidFill>
                <a:latin typeface="Calibri"/>
                <a:ea typeface="Calibri"/>
              </a:rPr>
              <a:t>div</a:t>
            </a:r>
            <a:r>
              <a:rPr lang="fr-FR" sz="1600" b="1" strike="noStrike" spc="-1">
                <a:solidFill>
                  <a:srgbClr val="000000"/>
                </a:solidFill>
                <a:latin typeface="Calibri"/>
                <a:ea typeface="Calibri"/>
              </a:rPr>
              <a:t>&gt;&lt;/</a:t>
            </a:r>
            <a:r>
              <a:rPr lang="fr-FR" sz="1600" b="1" strike="noStrike" spc="-1">
                <a:solidFill>
                  <a:srgbClr val="E45649"/>
                </a:solidFill>
                <a:latin typeface="Calibri"/>
                <a:ea typeface="Calibri"/>
              </a:rPr>
              <a:t>div</a:t>
            </a:r>
            <a:r>
              <a:rPr lang="fr-FR" sz="1600" b="1" strike="noStrike" spc="-1">
                <a:solidFill>
                  <a:srgbClr val="000000"/>
                </a:solidFill>
                <a:latin typeface="Calibri"/>
                <a:ea typeface="Calibri"/>
              </a:rPr>
              <a:t>&gt;</a:t>
            </a:r>
            <a:endParaRPr lang="fr-FR" sz="1600" b="0" strike="noStrike" spc="-1">
              <a:solidFill>
                <a:srgbClr val="000000"/>
              </a:solidFill>
              <a:latin typeface="Arial"/>
            </a:endParaRPr>
          </a:p>
          <a:p>
            <a:pPr marL="285840" indent="-285840">
              <a:lnSpc>
                <a:spcPct val="100000"/>
              </a:lnSpc>
              <a:buClr>
                <a:srgbClr val="000000"/>
              </a:buClr>
              <a:buFont typeface="Arial"/>
              <a:buChar char="•"/>
            </a:pPr>
            <a:r>
              <a:rPr lang="fr-FR" sz="1600" b="0" strike="noStrike" spc="-1">
                <a:solidFill>
                  <a:srgbClr val="000000"/>
                </a:solidFill>
                <a:latin typeface="Calibri"/>
                <a:ea typeface="Calibri"/>
              </a:rPr>
              <a:t>élément contenant d’autres éléments, servant à définir un bloc</a:t>
            </a:r>
            <a:endParaRPr lang="fr-FR" sz="1600" b="0" strike="noStrike" spc="-1">
              <a:solidFill>
                <a:srgbClr val="000000"/>
              </a:solidFill>
              <a:latin typeface="Arial"/>
            </a:endParaRPr>
          </a:p>
          <a:p>
            <a:pPr marL="285840" indent="-285840">
              <a:lnSpc>
                <a:spcPct val="100000"/>
              </a:lnSpc>
              <a:buClr>
                <a:srgbClr val="000000"/>
              </a:buClr>
              <a:buFont typeface="Arial"/>
              <a:buChar char="•"/>
            </a:pPr>
            <a:r>
              <a:rPr lang="fr-FR" sz="1600" b="0" strike="noStrike" spc="-1">
                <a:solidFill>
                  <a:srgbClr val="000000"/>
                </a:solidFill>
                <a:latin typeface="Calibri"/>
                <a:ea typeface="Calibri"/>
              </a:rPr>
              <a:t>servira essentiellement à faire du positionnement de bloc</a:t>
            </a:r>
            <a:endParaRPr lang="fr-FR" sz="1600" b="0" strike="noStrike" spc="-1">
              <a:solidFill>
                <a:srgbClr val="000000"/>
              </a:solidFill>
              <a:latin typeface="Arial"/>
            </a:endParaRPr>
          </a:p>
          <a:p>
            <a:pPr>
              <a:lnSpc>
                <a:spcPct val="100000"/>
              </a:lnSpc>
            </a:pPr>
            <a:endParaRPr lang="fr-FR" sz="1600" b="0" strike="noStrike" spc="-1">
              <a:solidFill>
                <a:srgbClr val="000000"/>
              </a:solidFill>
              <a:latin typeface="Arial"/>
            </a:endParaRPr>
          </a:p>
          <a:p>
            <a:pPr>
              <a:lnSpc>
                <a:spcPct val="100000"/>
              </a:lnSpc>
            </a:pPr>
            <a:endParaRPr lang="fr-FR" sz="1600" b="0" strike="noStrike" spc="-1">
              <a:solidFill>
                <a:srgbClr val="000000"/>
              </a:solidFill>
              <a:latin typeface="Arial"/>
            </a:endParaRPr>
          </a:p>
          <a:p>
            <a:pPr>
              <a:lnSpc>
                <a:spcPct val="100000"/>
              </a:lnSpc>
            </a:pPr>
            <a:r>
              <a:rPr lang="fr-FR" sz="1600" b="1" strike="noStrike" spc="-1">
                <a:solidFill>
                  <a:srgbClr val="000000"/>
                </a:solidFill>
                <a:latin typeface="Calibri"/>
                <a:ea typeface="Calibri"/>
              </a:rPr>
              <a:t>&lt;</a:t>
            </a:r>
            <a:r>
              <a:rPr lang="fr-FR" sz="1600" b="1" strike="noStrike" spc="-1">
                <a:solidFill>
                  <a:srgbClr val="E45649"/>
                </a:solidFill>
                <a:latin typeface="Calibri"/>
                <a:ea typeface="Calibri"/>
              </a:rPr>
              <a:t>span</a:t>
            </a:r>
            <a:r>
              <a:rPr lang="fr-FR" sz="1600" b="1" strike="noStrike" spc="-1">
                <a:solidFill>
                  <a:srgbClr val="000000"/>
                </a:solidFill>
                <a:latin typeface="Calibri"/>
                <a:ea typeface="Calibri"/>
              </a:rPr>
              <a:t>&gt;&lt;/</a:t>
            </a:r>
            <a:r>
              <a:rPr lang="fr-FR" sz="1600" b="1" strike="noStrike" spc="-1">
                <a:solidFill>
                  <a:srgbClr val="E45649"/>
                </a:solidFill>
                <a:latin typeface="Calibri"/>
                <a:ea typeface="Calibri"/>
              </a:rPr>
              <a:t>span</a:t>
            </a:r>
            <a:r>
              <a:rPr lang="fr-FR" sz="1600" b="1" strike="noStrike" spc="-1">
                <a:solidFill>
                  <a:srgbClr val="000000"/>
                </a:solidFill>
                <a:latin typeface="Calibri"/>
                <a:ea typeface="Calibri"/>
              </a:rPr>
              <a:t>&gt;</a:t>
            </a:r>
            <a:endParaRPr lang="fr-FR" sz="1600" b="0" strike="noStrike" spc="-1">
              <a:solidFill>
                <a:srgbClr val="000000"/>
              </a:solidFill>
              <a:latin typeface="Arial"/>
            </a:endParaRPr>
          </a:p>
          <a:p>
            <a:pPr marL="285840" indent="-285840">
              <a:lnSpc>
                <a:spcPct val="100000"/>
              </a:lnSpc>
              <a:buClr>
                <a:srgbClr val="000000"/>
              </a:buClr>
              <a:buFont typeface="Arial"/>
              <a:buChar char="•"/>
            </a:pPr>
            <a:r>
              <a:rPr lang="fr-FR" sz="1600" b="0" strike="noStrike" spc="-1">
                <a:solidFill>
                  <a:srgbClr val="000000"/>
                </a:solidFill>
                <a:latin typeface="Calibri"/>
                <a:ea typeface="Calibri"/>
              </a:rPr>
              <a:t>élément contenant d’autres éléments, inline</a:t>
            </a:r>
            <a:endParaRPr lang="fr-FR" sz="1600" b="0" strike="noStrike" spc="-1">
              <a:solidFill>
                <a:srgbClr val="000000"/>
              </a:solidFill>
              <a:latin typeface="Arial"/>
            </a:endParaRPr>
          </a:p>
          <a:p>
            <a:pPr marL="285840" indent="-285840">
              <a:lnSpc>
                <a:spcPct val="100000"/>
              </a:lnSpc>
              <a:buClr>
                <a:srgbClr val="000000"/>
              </a:buClr>
              <a:buFont typeface="Arial"/>
              <a:buChar char="•"/>
            </a:pPr>
            <a:r>
              <a:rPr lang="fr-FR" sz="1600" b="0" strike="noStrike" spc="-1">
                <a:solidFill>
                  <a:srgbClr val="000000"/>
                </a:solidFill>
                <a:latin typeface="Calibri"/>
                <a:ea typeface="Calibri"/>
              </a:rPr>
              <a:t>servira essentiellement à regrouper des caractéristiques globales pour des éléments textuels</a:t>
            </a:r>
            <a:endParaRPr lang="fr-FR" sz="16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2" name="Connecteur droit 12"/>
          <p:cNvCxnSpPr/>
          <p:nvPr/>
        </p:nvCxnSpPr>
        <p:spPr>
          <a:xfrm>
            <a:off x="240840" y="6459480"/>
            <a:ext cx="360" cy="398880"/>
          </a:xfrm>
          <a:prstGeom prst="straightConnector1">
            <a:avLst/>
          </a:prstGeom>
          <a:ln w="139700">
            <a:solidFill>
              <a:srgbClr val="ED7D31"/>
            </a:solidFill>
          </a:ln>
        </p:spPr>
      </p:cxnSp>
      <p:grpSp>
        <p:nvGrpSpPr>
          <p:cNvPr id="143" name="Groupe 12"/>
          <p:cNvGrpSpPr/>
          <p:nvPr/>
        </p:nvGrpSpPr>
        <p:grpSpPr>
          <a:xfrm>
            <a:off x="9233640" y="-30600"/>
            <a:ext cx="2958120" cy="564840"/>
            <a:chOff x="9233640" y="-30600"/>
            <a:chExt cx="2958120" cy="564840"/>
          </a:xfrm>
        </p:grpSpPr>
        <p:sp>
          <p:nvSpPr>
            <p:cNvPr id="14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4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46" name="Graphique 218"/>
          <p:cNvPicPr/>
          <p:nvPr/>
        </p:nvPicPr>
        <p:blipFill>
          <a:blip r:embed="rId2"/>
          <a:stretch/>
        </p:blipFill>
        <p:spPr>
          <a:xfrm>
            <a:off x="240840" y="193320"/>
            <a:ext cx="1424520" cy="311400"/>
          </a:xfrm>
          <a:prstGeom prst="rect">
            <a:avLst/>
          </a:prstGeom>
          <a:ln w="0">
            <a:noFill/>
          </a:ln>
        </p:spPr>
      </p:pic>
      <p:sp>
        <p:nvSpPr>
          <p:cNvPr id="14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WEB</a:t>
            </a:r>
            <a:endParaRPr lang="fr-FR" sz="1800" b="0" strike="noStrike" spc="-1">
              <a:solidFill>
                <a:srgbClr val="000000"/>
              </a:solidFill>
              <a:latin typeface="Arial"/>
            </a:endParaRPr>
          </a:p>
        </p:txBody>
      </p:sp>
      <p:cxnSp>
        <p:nvCxnSpPr>
          <p:cNvPr id="148" name="Connecteur droit 12"/>
          <p:cNvCxnSpPr/>
          <p:nvPr/>
        </p:nvCxnSpPr>
        <p:spPr>
          <a:xfrm>
            <a:off x="10526040" y="70920"/>
            <a:ext cx="1416600" cy="360"/>
          </a:xfrm>
          <a:prstGeom prst="straightConnector1">
            <a:avLst/>
          </a:prstGeom>
          <a:ln w="57150">
            <a:solidFill>
              <a:srgbClr val="ED7D31"/>
            </a:solidFill>
          </a:ln>
        </p:spPr>
      </p:cxnSp>
      <p:sp>
        <p:nvSpPr>
          <p:cNvPr id="149" name="PlaceHolder 1"/>
          <p:cNvSpPr>
            <a:spLocks noGrp="1"/>
          </p:cNvSpPr>
          <p:nvPr>
            <p:ph type="sldNum" idx="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a:t>
            </a:r>
            <a:endParaRPr lang="fr-FR" sz="1000" b="0" strike="noStrike" spc="-1">
              <a:solidFill>
                <a:srgbClr val="000000"/>
              </a:solidFill>
              <a:latin typeface="Times New Roman"/>
            </a:endParaRPr>
          </a:p>
        </p:txBody>
      </p:sp>
      <p:sp>
        <p:nvSpPr>
          <p:cNvPr id="150" name="TextBox 2"/>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WEB</a:t>
            </a:r>
            <a:endParaRPr lang="fr-FR" sz="2000" b="0" strike="noStrike" spc="-1">
              <a:solidFill>
                <a:srgbClr val="000000"/>
              </a:solidFill>
              <a:latin typeface="Arial"/>
            </a:endParaRPr>
          </a:p>
        </p:txBody>
      </p:sp>
      <p:grpSp>
        <p:nvGrpSpPr>
          <p:cNvPr id="151" name="Group 19"/>
          <p:cNvGrpSpPr/>
          <p:nvPr/>
        </p:nvGrpSpPr>
        <p:grpSpPr>
          <a:xfrm>
            <a:off x="110160" y="2765880"/>
            <a:ext cx="5136120" cy="3298320"/>
            <a:chOff x="110160" y="2765880"/>
            <a:chExt cx="5136120" cy="3298320"/>
          </a:xfrm>
        </p:grpSpPr>
        <p:pic>
          <p:nvPicPr>
            <p:cNvPr id="152" name="Image 10"/>
            <p:cNvPicPr/>
            <p:nvPr/>
          </p:nvPicPr>
          <p:blipFill>
            <a:blip r:embed="rId3"/>
            <a:stretch/>
          </p:blipFill>
          <p:spPr>
            <a:xfrm>
              <a:off x="110160" y="3602520"/>
              <a:ext cx="5136120" cy="2461680"/>
            </a:xfrm>
            <a:prstGeom prst="rect">
              <a:avLst/>
            </a:prstGeom>
            <a:ln w="0">
              <a:noFill/>
            </a:ln>
          </p:spPr>
        </p:pic>
        <p:grpSp>
          <p:nvGrpSpPr>
            <p:cNvPr id="153" name="Groupe 6"/>
            <p:cNvGrpSpPr/>
            <p:nvPr/>
          </p:nvGrpSpPr>
          <p:grpSpPr>
            <a:xfrm>
              <a:off x="1777320" y="3073320"/>
              <a:ext cx="1533600" cy="524160"/>
              <a:chOff x="1777320" y="3073320"/>
              <a:chExt cx="1533600" cy="524160"/>
            </a:xfrm>
          </p:grpSpPr>
          <p:sp>
            <p:nvSpPr>
              <p:cNvPr id="154" name="Rectangle 7"/>
              <p:cNvSpPr/>
              <p:nvPr/>
            </p:nvSpPr>
            <p:spPr>
              <a:xfrm>
                <a:off x="1777320" y="3073320"/>
                <a:ext cx="1533600" cy="524160"/>
              </a:xfrm>
              <a:prstGeom prst="rect">
                <a:avLst/>
              </a:prstGeom>
              <a:solidFill>
                <a:srgbClr val="FFFFFF"/>
              </a:solidFill>
              <a:ln w="28575">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dk1"/>
                  </a:solidFill>
                  <a:latin typeface="Calibri"/>
                </a:endParaRPr>
              </a:p>
            </p:txBody>
          </p:sp>
          <p:pic>
            <p:nvPicPr>
              <p:cNvPr id="155" name="Image 23"/>
              <p:cNvPicPr/>
              <p:nvPr/>
            </p:nvPicPr>
            <p:blipFill>
              <a:blip r:embed="rId4"/>
              <a:stretch/>
            </p:blipFill>
            <p:spPr>
              <a:xfrm>
                <a:off x="1830240" y="3207600"/>
                <a:ext cx="304560" cy="304560"/>
              </a:xfrm>
              <a:prstGeom prst="rect">
                <a:avLst/>
              </a:prstGeom>
              <a:ln w="0">
                <a:noFill/>
              </a:ln>
            </p:spPr>
          </p:pic>
          <p:pic>
            <p:nvPicPr>
              <p:cNvPr id="156" name="Image 25"/>
              <p:cNvPicPr/>
              <p:nvPr/>
            </p:nvPicPr>
            <p:blipFill>
              <a:blip r:embed="rId5"/>
              <a:stretch/>
            </p:blipFill>
            <p:spPr>
              <a:xfrm>
                <a:off x="2343600" y="3199680"/>
                <a:ext cx="304560" cy="304560"/>
              </a:xfrm>
              <a:prstGeom prst="rect">
                <a:avLst/>
              </a:prstGeom>
              <a:ln w="0">
                <a:noFill/>
              </a:ln>
            </p:spPr>
          </p:pic>
          <p:pic>
            <p:nvPicPr>
              <p:cNvPr id="157" name="Image 27"/>
              <p:cNvPicPr/>
              <p:nvPr/>
            </p:nvPicPr>
            <p:blipFill>
              <a:blip r:embed="rId6"/>
              <a:stretch/>
            </p:blipFill>
            <p:spPr>
              <a:xfrm>
                <a:off x="2869560" y="3215880"/>
                <a:ext cx="304560" cy="304560"/>
              </a:xfrm>
              <a:prstGeom prst="rect">
                <a:avLst/>
              </a:prstGeom>
              <a:ln w="0">
                <a:noFill/>
              </a:ln>
            </p:spPr>
          </p:pic>
          <p:sp>
            <p:nvSpPr>
              <p:cNvPr id="158" name="ZoneTexte 29"/>
              <p:cNvSpPr/>
              <p:nvPr/>
            </p:nvSpPr>
            <p:spPr>
              <a:xfrm>
                <a:off x="2084400" y="3199680"/>
                <a:ext cx="270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fr-FR" sz="1800" b="0" strike="noStrike" spc="-1">
                    <a:solidFill>
                      <a:srgbClr val="000000"/>
                    </a:solidFill>
                    <a:latin typeface="Calibri"/>
                  </a:rPr>
                  <a:t>+</a:t>
                </a:r>
                <a:endParaRPr lang="fr-FR" sz="1800" b="0" strike="noStrike" spc="-1">
                  <a:solidFill>
                    <a:srgbClr val="000000"/>
                  </a:solidFill>
                  <a:latin typeface="Arial"/>
                </a:endParaRPr>
              </a:p>
            </p:txBody>
          </p:sp>
          <p:sp>
            <p:nvSpPr>
              <p:cNvPr id="159" name="ZoneTexte 30"/>
              <p:cNvSpPr/>
              <p:nvPr/>
            </p:nvSpPr>
            <p:spPr>
              <a:xfrm>
                <a:off x="2593080" y="3199680"/>
                <a:ext cx="270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fr-FR" sz="1800" b="0" strike="noStrike" spc="-1">
                    <a:solidFill>
                      <a:srgbClr val="000000"/>
                    </a:solidFill>
                    <a:latin typeface="Calibri"/>
                  </a:rPr>
                  <a:t>+</a:t>
                </a:r>
                <a:endParaRPr lang="fr-FR" sz="1800" b="0" strike="noStrike" spc="-1">
                  <a:solidFill>
                    <a:srgbClr val="000000"/>
                  </a:solidFill>
                  <a:latin typeface="Arial"/>
                </a:endParaRPr>
              </a:p>
            </p:txBody>
          </p:sp>
        </p:grpSp>
        <p:sp>
          <p:nvSpPr>
            <p:cNvPr id="160" name="ZoneTexte 5"/>
            <p:cNvSpPr/>
            <p:nvPr/>
          </p:nvSpPr>
          <p:spPr>
            <a:xfrm>
              <a:off x="963720" y="2765880"/>
              <a:ext cx="3154680" cy="36396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spAutoFit/>
            </a:bodyPr>
            <a:lstStyle/>
            <a:p>
              <a:pPr algn="ctr">
                <a:lnSpc>
                  <a:spcPct val="100000"/>
                </a:lnSpc>
              </a:pPr>
              <a:r>
                <a:rPr lang="fr-FR" sz="1800" b="0" strike="noStrike" spc="-1">
                  <a:solidFill>
                    <a:schemeClr val="lt1"/>
                  </a:solidFill>
                  <a:latin typeface="Calibri"/>
                </a:rPr>
                <a:t>Code</a:t>
              </a:r>
              <a:endParaRPr lang="fr-FR" sz="1800" b="0" strike="noStrike" spc="-1">
                <a:solidFill>
                  <a:srgbClr val="000000"/>
                </a:solidFill>
                <a:latin typeface="Arial"/>
              </a:endParaRPr>
            </a:p>
          </p:txBody>
        </p:sp>
      </p:grpSp>
      <p:grpSp>
        <p:nvGrpSpPr>
          <p:cNvPr id="161" name="Group 31"/>
          <p:cNvGrpSpPr/>
          <p:nvPr/>
        </p:nvGrpSpPr>
        <p:grpSpPr>
          <a:xfrm>
            <a:off x="5359320" y="2765880"/>
            <a:ext cx="1786680" cy="3115080"/>
            <a:chOff x="5359320" y="2765880"/>
            <a:chExt cx="1786680" cy="3115080"/>
          </a:xfrm>
        </p:grpSpPr>
        <p:grpSp>
          <p:nvGrpSpPr>
            <p:cNvPr id="162" name="Group 22"/>
            <p:cNvGrpSpPr/>
            <p:nvPr/>
          </p:nvGrpSpPr>
          <p:grpSpPr>
            <a:xfrm>
              <a:off x="5500440" y="3681720"/>
              <a:ext cx="1515600" cy="2199240"/>
              <a:chOff x="5500440" y="3681720"/>
              <a:chExt cx="1515600" cy="2199240"/>
            </a:xfrm>
          </p:grpSpPr>
          <p:sp>
            <p:nvSpPr>
              <p:cNvPr id="163" name="Flèche : droite 11"/>
              <p:cNvSpPr/>
              <p:nvPr/>
            </p:nvSpPr>
            <p:spPr>
              <a:xfrm>
                <a:off x="5788440" y="4625280"/>
                <a:ext cx="989280" cy="58464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fr-FR" sz="1800" b="0" strike="noStrike" spc="-1">
                  <a:solidFill>
                    <a:schemeClr val="lt1"/>
                  </a:solidFill>
                  <a:latin typeface="Calibri"/>
                </a:endParaRPr>
              </a:p>
            </p:txBody>
          </p:sp>
          <p:pic>
            <p:nvPicPr>
              <p:cNvPr id="164" name="Image 13"/>
              <p:cNvPicPr/>
              <p:nvPr/>
            </p:nvPicPr>
            <p:blipFill>
              <a:blip r:embed="rId7"/>
              <a:stretch/>
            </p:blipFill>
            <p:spPr>
              <a:xfrm>
                <a:off x="5567760" y="3696480"/>
                <a:ext cx="609120" cy="609120"/>
              </a:xfrm>
              <a:prstGeom prst="rect">
                <a:avLst/>
              </a:prstGeom>
              <a:ln w="0">
                <a:noFill/>
              </a:ln>
            </p:spPr>
          </p:pic>
          <p:pic>
            <p:nvPicPr>
              <p:cNvPr id="165" name="Image 15"/>
              <p:cNvPicPr/>
              <p:nvPr/>
            </p:nvPicPr>
            <p:blipFill>
              <a:blip r:embed="rId8"/>
              <a:stretch/>
            </p:blipFill>
            <p:spPr>
              <a:xfrm>
                <a:off x="6561720" y="5426640"/>
                <a:ext cx="454320" cy="454320"/>
              </a:xfrm>
              <a:prstGeom prst="rect">
                <a:avLst/>
              </a:prstGeom>
              <a:ln w="0">
                <a:noFill/>
              </a:ln>
            </p:spPr>
          </p:pic>
          <p:pic>
            <p:nvPicPr>
              <p:cNvPr id="166" name="Image 17"/>
              <p:cNvPicPr/>
              <p:nvPr/>
            </p:nvPicPr>
            <p:blipFill>
              <a:blip r:embed="rId9"/>
              <a:stretch/>
            </p:blipFill>
            <p:spPr>
              <a:xfrm>
                <a:off x="6061680" y="5460480"/>
                <a:ext cx="407520" cy="407520"/>
              </a:xfrm>
              <a:prstGeom prst="rect">
                <a:avLst/>
              </a:prstGeom>
              <a:ln w="0">
                <a:noFill/>
              </a:ln>
            </p:spPr>
          </p:pic>
          <p:pic>
            <p:nvPicPr>
              <p:cNvPr id="167" name="Image 19"/>
              <p:cNvPicPr/>
              <p:nvPr/>
            </p:nvPicPr>
            <p:blipFill>
              <a:blip r:embed="rId10"/>
              <a:stretch/>
            </p:blipFill>
            <p:spPr>
              <a:xfrm>
                <a:off x="6299280" y="3681720"/>
                <a:ext cx="638640" cy="638640"/>
              </a:xfrm>
              <a:prstGeom prst="rect">
                <a:avLst/>
              </a:prstGeom>
              <a:ln w="0">
                <a:noFill/>
              </a:ln>
            </p:spPr>
          </p:pic>
          <p:pic>
            <p:nvPicPr>
              <p:cNvPr id="168" name="Image 21"/>
              <p:cNvPicPr/>
              <p:nvPr/>
            </p:nvPicPr>
            <p:blipFill>
              <a:blip r:embed="rId11"/>
              <a:stretch/>
            </p:blipFill>
            <p:spPr>
              <a:xfrm>
                <a:off x="5500440" y="5413680"/>
                <a:ext cx="454320" cy="454320"/>
              </a:xfrm>
              <a:prstGeom prst="rect">
                <a:avLst/>
              </a:prstGeom>
              <a:ln w="0">
                <a:noFill/>
              </a:ln>
            </p:spPr>
          </p:pic>
        </p:grpSp>
        <p:sp>
          <p:nvSpPr>
            <p:cNvPr id="169" name="ZoneTexte 20"/>
            <p:cNvSpPr/>
            <p:nvPr/>
          </p:nvSpPr>
          <p:spPr>
            <a:xfrm>
              <a:off x="5359320" y="2765880"/>
              <a:ext cx="1786680" cy="36396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spAutoFit/>
            </a:bodyPr>
            <a:lstStyle/>
            <a:p>
              <a:pPr algn="ctr">
                <a:lnSpc>
                  <a:spcPct val="100000"/>
                </a:lnSpc>
              </a:pPr>
              <a:r>
                <a:rPr lang="fr-FR" sz="1800" b="0" strike="noStrike" spc="-1">
                  <a:solidFill>
                    <a:schemeClr val="lt1"/>
                  </a:solidFill>
                  <a:latin typeface="Calibri"/>
                </a:rPr>
                <a:t>Interprétation</a:t>
              </a:r>
              <a:endParaRPr lang="fr-FR" sz="1800" b="0" strike="noStrike" spc="-1">
                <a:solidFill>
                  <a:srgbClr val="000000"/>
                </a:solidFill>
                <a:latin typeface="Arial"/>
              </a:endParaRPr>
            </a:p>
          </p:txBody>
        </p:sp>
      </p:grpSp>
      <p:grpSp>
        <p:nvGrpSpPr>
          <p:cNvPr id="170" name="Group 35"/>
          <p:cNvGrpSpPr/>
          <p:nvPr/>
        </p:nvGrpSpPr>
        <p:grpSpPr>
          <a:xfrm>
            <a:off x="7255800" y="2761920"/>
            <a:ext cx="4828680" cy="3229200"/>
            <a:chOff x="7255800" y="2761920"/>
            <a:chExt cx="4828680" cy="3229200"/>
          </a:xfrm>
        </p:grpSpPr>
        <p:pic>
          <p:nvPicPr>
            <p:cNvPr id="171" name="Image 8"/>
            <p:cNvPicPr/>
            <p:nvPr/>
          </p:nvPicPr>
          <p:blipFill>
            <a:blip r:embed="rId12"/>
            <a:stretch/>
          </p:blipFill>
          <p:spPr>
            <a:xfrm>
              <a:off x="7255800" y="3654720"/>
              <a:ext cx="4828680" cy="2336400"/>
            </a:xfrm>
            <a:prstGeom prst="rect">
              <a:avLst/>
            </a:prstGeom>
            <a:ln w="0">
              <a:noFill/>
            </a:ln>
          </p:spPr>
        </p:pic>
        <p:sp>
          <p:nvSpPr>
            <p:cNvPr id="172" name="ZoneTexte 22"/>
            <p:cNvSpPr/>
            <p:nvPr/>
          </p:nvSpPr>
          <p:spPr>
            <a:xfrm>
              <a:off x="8015760" y="2761920"/>
              <a:ext cx="3154680" cy="36396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t">
              <a:spAutoFit/>
            </a:bodyPr>
            <a:lstStyle/>
            <a:p>
              <a:pPr algn="ctr">
                <a:lnSpc>
                  <a:spcPct val="100000"/>
                </a:lnSpc>
              </a:pPr>
              <a:r>
                <a:rPr lang="fr-FR" sz="1800" b="0" strike="noStrike" spc="-1">
                  <a:solidFill>
                    <a:schemeClr val="lt1"/>
                  </a:solidFill>
                  <a:latin typeface="Calibri"/>
                </a:rPr>
                <a:t>Affichage</a:t>
              </a:r>
              <a:endParaRPr lang="fr-FR" sz="1800" b="0" strike="noStrike" spc="-1">
                <a:solidFill>
                  <a:srgbClr val="000000"/>
                </a:solidFill>
                <a:latin typeface="Arial"/>
              </a:endParaRPr>
            </a:p>
          </p:txBody>
        </p:sp>
      </p:grpSp>
      <p:sp>
        <p:nvSpPr>
          <p:cNvPr id="173" name="TextBox 36"/>
          <p:cNvSpPr/>
          <p:nvPr/>
        </p:nvSpPr>
        <p:spPr>
          <a:xfrm>
            <a:off x="85680" y="6068880"/>
            <a:ext cx="4270680" cy="3042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400" b="0" strike="noStrike" spc="-1">
                <a:solidFill>
                  <a:srgbClr val="000000"/>
                </a:solidFill>
                <a:latin typeface="Calibri"/>
              </a:rPr>
              <a:t>(Clic droit dans une page web -&gt; afficher le code source)</a:t>
            </a:r>
            <a:endParaRPr lang="fr-FR" sz="1400" b="0" strike="noStrike" spc="-1">
              <a:solidFill>
                <a:srgbClr val="000000"/>
              </a:solidFill>
              <a:latin typeface="Arial"/>
            </a:endParaRPr>
          </a:p>
        </p:txBody>
      </p:sp>
      <p:sp>
        <p:nvSpPr>
          <p:cNvPr id="174" name="TextBox 21"/>
          <p:cNvSpPr/>
          <p:nvPr/>
        </p:nvSpPr>
        <p:spPr>
          <a:xfrm>
            <a:off x="2311560" y="1746720"/>
            <a:ext cx="7569360" cy="6944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1800" b="0" strike="noStrike" spc="-1">
                <a:solidFill>
                  <a:srgbClr val="000000"/>
                </a:solidFill>
                <a:latin typeface="Calibri"/>
                <a:ea typeface="Calibri"/>
              </a:rPr>
              <a:t>HTML, CSS et JavaScript sont les seuls langages interprétés par les navigateurs (Firefox, Safari, Edge, Opera, Chrome…).</a:t>
            </a:r>
            <a:endParaRPr lang="fr-FR"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1" name="Connecteur droit 12"/>
          <p:cNvCxnSpPr/>
          <p:nvPr/>
        </p:nvCxnSpPr>
        <p:spPr>
          <a:xfrm>
            <a:off x="240840" y="6459480"/>
            <a:ext cx="360" cy="398880"/>
          </a:xfrm>
          <a:prstGeom prst="straightConnector1">
            <a:avLst/>
          </a:prstGeom>
          <a:ln w="139700">
            <a:solidFill>
              <a:srgbClr val="ED7D31"/>
            </a:solidFill>
          </a:ln>
        </p:spPr>
      </p:cxnSp>
      <p:grpSp>
        <p:nvGrpSpPr>
          <p:cNvPr id="672" name="Groupe 12"/>
          <p:cNvGrpSpPr/>
          <p:nvPr/>
        </p:nvGrpSpPr>
        <p:grpSpPr>
          <a:xfrm>
            <a:off x="9233640" y="-30600"/>
            <a:ext cx="2958120" cy="564840"/>
            <a:chOff x="9233640" y="-30600"/>
            <a:chExt cx="2958120" cy="564840"/>
          </a:xfrm>
        </p:grpSpPr>
        <p:sp>
          <p:nvSpPr>
            <p:cNvPr id="67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7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75" name="Graphique 218"/>
          <p:cNvPicPr/>
          <p:nvPr/>
        </p:nvPicPr>
        <p:blipFill>
          <a:blip r:embed="rId2"/>
          <a:stretch/>
        </p:blipFill>
        <p:spPr>
          <a:xfrm>
            <a:off x="240840" y="193320"/>
            <a:ext cx="1424520" cy="311400"/>
          </a:xfrm>
          <a:prstGeom prst="rect">
            <a:avLst/>
          </a:prstGeom>
          <a:ln w="0">
            <a:noFill/>
          </a:ln>
        </p:spPr>
      </p:pic>
      <p:sp>
        <p:nvSpPr>
          <p:cNvPr id="67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77" name="Connecteur droit 12"/>
          <p:cNvCxnSpPr/>
          <p:nvPr/>
        </p:nvCxnSpPr>
        <p:spPr>
          <a:xfrm>
            <a:off x="10526040" y="70920"/>
            <a:ext cx="1416600" cy="360"/>
          </a:xfrm>
          <a:prstGeom prst="straightConnector1">
            <a:avLst/>
          </a:prstGeom>
          <a:ln w="57150">
            <a:solidFill>
              <a:srgbClr val="ED7D31"/>
            </a:solidFill>
          </a:ln>
        </p:spPr>
      </p:cxnSp>
      <p:sp>
        <p:nvSpPr>
          <p:cNvPr id="678" name="PlaceHolder 1"/>
          <p:cNvSpPr>
            <a:spLocks noGrp="1"/>
          </p:cNvSpPr>
          <p:nvPr>
            <p:ph type="sldNum" idx="4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42</a:t>
            </a:r>
            <a:endParaRPr lang="fr-FR" sz="1000" b="0" strike="noStrike" spc="-1">
              <a:solidFill>
                <a:srgbClr val="000000"/>
              </a:solidFill>
              <a:latin typeface="Times New Roman"/>
            </a:endParaRPr>
          </a:p>
        </p:txBody>
      </p:sp>
      <p:sp>
        <p:nvSpPr>
          <p:cNvPr id="67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8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HTML 5 LES NOUVEAUTÉS</a:t>
            </a:r>
            <a:endParaRPr lang="fr-FR" sz="1900" b="0" strike="noStrike" spc="-1">
              <a:solidFill>
                <a:srgbClr val="000000"/>
              </a:solidFill>
              <a:latin typeface="Arial"/>
            </a:endParaRPr>
          </a:p>
        </p:txBody>
      </p:sp>
      <p:sp>
        <p:nvSpPr>
          <p:cNvPr id="681" name="ZoneTexte 2"/>
          <p:cNvSpPr/>
          <p:nvPr/>
        </p:nvSpPr>
        <p:spPr>
          <a:xfrm>
            <a:off x="1048320" y="1552680"/>
            <a:ext cx="10086120" cy="4519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fr-CA" sz="1500" b="0" strike="noStrike" spc="-1" dirty="0">
                <a:solidFill>
                  <a:srgbClr val="000000"/>
                </a:solidFill>
                <a:latin typeface="Calibri"/>
                <a:ea typeface="Calibri"/>
              </a:rPr>
              <a:t>HTML5 contient des éléments appelés </a:t>
            </a:r>
            <a:r>
              <a:rPr lang="en-US" sz="1500" b="1" strike="noStrike" spc="-1" dirty="0" err="1">
                <a:solidFill>
                  <a:srgbClr val="000000"/>
                </a:solidFill>
                <a:latin typeface="Calibri"/>
                <a:ea typeface="Calibri"/>
              </a:rPr>
              <a:t>balises</a:t>
            </a:r>
            <a:r>
              <a:rPr lang="en-US" sz="1500" b="1" strike="noStrike" spc="-1" dirty="0">
                <a:solidFill>
                  <a:srgbClr val="000000"/>
                </a:solidFill>
                <a:latin typeface="Calibri"/>
                <a:ea typeface="Calibri"/>
              </a:rPr>
              <a:t> </a:t>
            </a:r>
            <a:r>
              <a:rPr lang="en-US" sz="1500" b="1" strike="noStrike" spc="-1" dirty="0" err="1">
                <a:solidFill>
                  <a:srgbClr val="000000"/>
                </a:solidFill>
                <a:latin typeface="Calibri"/>
                <a:ea typeface="Calibri"/>
              </a:rPr>
              <a:t>sémantiques</a:t>
            </a:r>
            <a:r>
              <a:rPr lang="en-US" sz="1500" b="1" strike="noStrike" spc="-1" dirty="0">
                <a:solidFill>
                  <a:srgbClr val="000000"/>
                </a:solidFill>
                <a:latin typeface="Calibri"/>
                <a:ea typeface="Calibri"/>
              </a:rPr>
              <a:t> </a:t>
            </a:r>
            <a:r>
              <a:rPr lang="en-US" sz="1500" b="1" strike="noStrike" spc="-1" dirty="0" err="1">
                <a:solidFill>
                  <a:srgbClr val="000000"/>
                </a:solidFill>
                <a:latin typeface="Calibri"/>
                <a:ea typeface="Calibri"/>
              </a:rPr>
              <a:t>ou</a:t>
            </a:r>
            <a:r>
              <a:rPr lang="en-US" sz="1500" b="1" strike="noStrike" spc="-1" dirty="0">
                <a:solidFill>
                  <a:srgbClr val="000000"/>
                </a:solidFill>
                <a:latin typeface="Calibri"/>
                <a:ea typeface="Calibri"/>
              </a:rPr>
              <a:t> </a:t>
            </a:r>
            <a:r>
              <a:rPr lang="en-US" sz="1500" b="1" strike="noStrike" spc="-1" dirty="0" err="1">
                <a:solidFill>
                  <a:srgbClr val="000000"/>
                </a:solidFill>
                <a:latin typeface="Calibri"/>
                <a:ea typeface="Calibri"/>
              </a:rPr>
              <a:t>d’organisation</a:t>
            </a:r>
            <a:r>
              <a:rPr lang="en-US" sz="1500" b="1" strike="noStrike" spc="-1" dirty="0">
                <a:solidFill>
                  <a:srgbClr val="000000"/>
                </a:solidFill>
                <a:latin typeface="Calibri"/>
                <a:ea typeface="Calibri"/>
              </a:rPr>
              <a:t>,</a:t>
            </a:r>
            <a:r>
              <a:rPr lang="fr-CA" sz="1500" b="0" strike="noStrike" spc="-1" dirty="0">
                <a:solidFill>
                  <a:srgbClr val="000000"/>
                </a:solidFill>
                <a:latin typeface="Calibri"/>
                <a:ea typeface="Calibri"/>
              </a:rPr>
              <a:t> qui identifient différentes zones de contenu (</a:t>
            </a:r>
            <a:r>
              <a:rPr lang="fr-CA" sz="1500" b="1" strike="noStrike" spc="-1" dirty="0">
                <a:solidFill>
                  <a:srgbClr val="000000"/>
                </a:solidFill>
                <a:latin typeface="Calibri"/>
                <a:ea typeface="Calibri"/>
              </a:rPr>
              <a:t>main, header, section, </a:t>
            </a:r>
            <a:r>
              <a:rPr lang="fr-CA" sz="1500" b="1" strike="noStrike" spc="-1" dirty="0" err="1">
                <a:solidFill>
                  <a:srgbClr val="000000"/>
                </a:solidFill>
                <a:latin typeface="Calibri"/>
                <a:ea typeface="Calibri"/>
              </a:rPr>
              <a:t>aside</a:t>
            </a:r>
            <a:r>
              <a:rPr lang="fr-CA" sz="1500" b="1" strike="noStrike" spc="-1" dirty="0">
                <a:solidFill>
                  <a:srgbClr val="000000"/>
                </a:solidFill>
                <a:latin typeface="Calibri"/>
                <a:ea typeface="Calibri"/>
              </a:rPr>
              <a:t>, article, </a:t>
            </a:r>
            <a:r>
              <a:rPr lang="fr-CA" sz="1500" b="1" strike="noStrike" spc="-1" dirty="0" err="1">
                <a:solidFill>
                  <a:srgbClr val="000000"/>
                </a:solidFill>
                <a:latin typeface="Calibri"/>
                <a:ea typeface="Calibri"/>
              </a:rPr>
              <a:t>footer</a:t>
            </a:r>
            <a:r>
              <a:rPr lang="fr-CA" sz="1500" b="1" strike="noStrike" spc="-1" dirty="0">
                <a:solidFill>
                  <a:srgbClr val="000000"/>
                </a:solidFill>
                <a:latin typeface="Calibri"/>
                <a:ea typeface="Calibri"/>
              </a:rPr>
              <a:t>, figure, </a:t>
            </a:r>
            <a:r>
              <a:rPr lang="fr-CA" sz="1500" b="1" strike="noStrike" spc="-1" dirty="0" err="1">
                <a:solidFill>
                  <a:srgbClr val="000000"/>
                </a:solidFill>
                <a:latin typeface="Calibri"/>
                <a:ea typeface="Calibri"/>
              </a:rPr>
              <a:t>etc</a:t>
            </a:r>
            <a:r>
              <a:rPr lang="fr-CA" sz="1500" b="0" strike="noStrike" spc="-1" dirty="0">
                <a:solidFill>
                  <a:srgbClr val="000000"/>
                </a:solidFill>
                <a:latin typeface="Calibri"/>
                <a:ea typeface="Calibri"/>
              </a:rPr>
              <a:t>).</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CA" sz="1500" b="0" strike="noStrike" spc="-1" dirty="0">
                <a:solidFill>
                  <a:srgbClr val="000000"/>
                </a:solidFill>
                <a:latin typeface="Calibri"/>
                <a:ea typeface="Calibri"/>
              </a:rPr>
              <a:t>Ces éléments facilitent la lecture de votre code HTML, facilitent l'optimisation des moteurs de recherche (SEO) et l'accessibilité </a:t>
            </a:r>
            <a:r>
              <a:rPr lang="fr-CA" sz="1500" b="1" strike="noStrike" spc="-1" dirty="0">
                <a:solidFill>
                  <a:srgbClr val="000000"/>
                </a:solidFill>
                <a:latin typeface="Calibri"/>
                <a:ea typeface="Calibri"/>
              </a:rPr>
              <a:t>mais en aucun cas</a:t>
            </a:r>
            <a:r>
              <a:rPr lang="fr-CA" sz="1500" b="0" strike="noStrike" spc="-1" dirty="0">
                <a:solidFill>
                  <a:srgbClr val="000000"/>
                </a:solidFill>
                <a:latin typeface="Calibri"/>
                <a:ea typeface="Calibri"/>
              </a:rPr>
              <a:t> ils permettent de mettre en forme votre page web; pour cela il faudra passer par le CSS et ses propriétés.</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De nouvelles balises audio et vidéo qui ne nécessitent plus l’appel à des plug-ins dédiés.</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Le dessin 2D et 3D par la nouvelle balise &lt;</a:t>
            </a:r>
            <a:r>
              <a:rPr lang="fr-FR" sz="1500" b="0" strike="noStrike" spc="-1" dirty="0" err="1">
                <a:solidFill>
                  <a:srgbClr val="000000"/>
                </a:solidFill>
                <a:latin typeface="Calibri"/>
                <a:ea typeface="Calibri"/>
              </a:rPr>
              <a:t>canvas</a:t>
            </a:r>
            <a:r>
              <a:rPr lang="fr-FR" sz="1500" b="0" strike="noStrike" spc="-1" dirty="0">
                <a:solidFill>
                  <a:srgbClr val="000000"/>
                </a:solidFill>
                <a:latin typeface="Calibri"/>
                <a:ea typeface="Calibri"/>
              </a:rPr>
              <a:t>&gt;.</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Une profusion de formulaires novateurs comme les curseurs ou les calendriers et la prise en charge de façon native par les navigateurs de la validation des données.</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Les nouveaux éléments de formulaire : </a:t>
            </a:r>
            <a:r>
              <a:rPr lang="fr-FR" sz="1500" b="0" strike="noStrike" spc="-1" dirty="0" err="1">
                <a:solidFill>
                  <a:srgbClr val="000000"/>
                </a:solidFill>
                <a:latin typeface="Calibri"/>
                <a:ea typeface="Calibri"/>
              </a:rPr>
              <a:t>datetime</a:t>
            </a:r>
            <a:r>
              <a:rPr lang="fr-FR" sz="1500" b="0" strike="noStrike" spc="-1" dirty="0">
                <a:solidFill>
                  <a:srgbClr val="000000"/>
                </a:solidFill>
                <a:latin typeface="Calibri"/>
                <a:ea typeface="Calibri"/>
              </a:rPr>
              <a:t>, date, time, </a:t>
            </a:r>
            <a:r>
              <a:rPr lang="fr-FR" sz="1500" b="0" strike="noStrike" spc="-1" dirty="0" err="1">
                <a:solidFill>
                  <a:srgbClr val="000000"/>
                </a:solidFill>
                <a:latin typeface="Calibri"/>
                <a:ea typeface="Calibri"/>
              </a:rPr>
              <a:t>month</a:t>
            </a:r>
            <a:r>
              <a:rPr lang="fr-FR" sz="1500" b="0" strike="noStrike" spc="-1" dirty="0">
                <a:solidFill>
                  <a:srgbClr val="000000"/>
                </a:solidFill>
                <a:latin typeface="Calibri"/>
                <a:ea typeface="Calibri"/>
              </a:rPr>
              <a:t>, </a:t>
            </a:r>
            <a:r>
              <a:rPr lang="fr-FR" sz="1500" b="0" strike="noStrike" spc="-1" dirty="0" err="1">
                <a:solidFill>
                  <a:srgbClr val="000000"/>
                </a:solidFill>
                <a:latin typeface="Calibri"/>
                <a:ea typeface="Calibri"/>
              </a:rPr>
              <a:t>number</a:t>
            </a:r>
            <a:r>
              <a:rPr lang="fr-FR" sz="1500" b="0" strike="noStrike" spc="-1" dirty="0">
                <a:solidFill>
                  <a:srgbClr val="000000"/>
                </a:solidFill>
                <a:latin typeface="Calibri"/>
                <a:ea typeface="Calibri"/>
              </a:rPr>
              <a:t>…</a:t>
            </a:r>
            <a:endParaRPr lang="fr-FR" sz="15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et bien d’autres fonctionnalités...</a:t>
            </a:r>
            <a:endParaRPr lang="fr-FR" sz="1500" b="0" strike="noStrike" spc="-1" dirty="0">
              <a:solidFill>
                <a:srgbClr val="000000"/>
              </a:solidFill>
              <a:latin typeface="Arial"/>
            </a:endParaRPr>
          </a:p>
          <a:p>
            <a:pPr>
              <a:lnSpc>
                <a:spcPct val="100000"/>
              </a:lnSpc>
            </a:pPr>
            <a:endParaRPr lang="fr-FR" sz="1600" b="0" strike="noStrike" spc="-1" dirty="0">
              <a:solidFill>
                <a:srgbClr val="000000"/>
              </a:solidFill>
              <a:latin typeface="Arial"/>
            </a:endParaRPr>
          </a:p>
          <a:p>
            <a:pPr>
              <a:lnSpc>
                <a:spcPct val="100000"/>
              </a:lnSpc>
            </a:pPr>
            <a:r>
              <a:rPr lang="fr-FR" sz="1500" b="0" strike="noStrike" spc="-1" dirty="0">
                <a:solidFill>
                  <a:srgbClr val="000000"/>
                </a:solidFill>
                <a:latin typeface="Calibri"/>
                <a:ea typeface="Calibri"/>
              </a:rPr>
              <a:t>Liste complète des ajouts de HTML 5 :</a:t>
            </a:r>
            <a:endParaRPr lang="fr-FR" sz="1500" b="0" strike="noStrike" spc="-1" dirty="0">
              <a:solidFill>
                <a:srgbClr val="000000"/>
              </a:solidFill>
              <a:latin typeface="Arial"/>
            </a:endParaRPr>
          </a:p>
          <a:p>
            <a:pPr>
              <a:lnSpc>
                <a:spcPct val="100000"/>
              </a:lnSpc>
            </a:pPr>
            <a:r>
              <a:rPr lang="en-US" sz="1500" b="0" u="sng" strike="noStrike" spc="-1" dirty="0">
                <a:solidFill>
                  <a:srgbClr val="0563C1"/>
                </a:solidFill>
                <a:uFillTx/>
                <a:latin typeface="Calibri"/>
                <a:ea typeface="Calibri"/>
                <a:hlinkClick r:id="rId3"/>
              </a:rPr>
              <a:t>https://fr.wikipedia.org/wiki/HTML5</a:t>
            </a:r>
            <a:endParaRPr lang="fr-FR" sz="1500" b="0" strike="noStrike" spc="-1" dirty="0">
              <a:solidFill>
                <a:srgbClr val="000000"/>
              </a:solidFill>
              <a:latin typeface="Arial"/>
            </a:endParaRPr>
          </a:p>
          <a:p>
            <a:pPr>
              <a:lnSpc>
                <a:spcPct val="100000"/>
              </a:lnSpc>
            </a:pPr>
            <a:r>
              <a:rPr lang="en-US" sz="1500" b="0" u="sng" strike="noStrike" spc="-1" dirty="0">
                <a:solidFill>
                  <a:srgbClr val="0563C1"/>
                </a:solidFill>
                <a:uFillTx/>
                <a:latin typeface="Calibri"/>
                <a:ea typeface="Calibri"/>
                <a:hlinkClick r:id="rId4"/>
              </a:rPr>
              <a:t>https://www.aurone.com/les-nouveautes-apportees-par-html-5</a:t>
            </a:r>
            <a:endParaRPr lang="fr-FR" sz="1500" b="0" strike="noStrike" spc="-1" dirty="0">
              <a:solidFill>
                <a:srgbClr val="000000"/>
              </a:solidFill>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2" name="Connecteur droit 12"/>
          <p:cNvCxnSpPr/>
          <p:nvPr/>
        </p:nvCxnSpPr>
        <p:spPr>
          <a:xfrm>
            <a:off x="240840" y="6459480"/>
            <a:ext cx="360" cy="398880"/>
          </a:xfrm>
          <a:prstGeom prst="straightConnector1">
            <a:avLst/>
          </a:prstGeom>
          <a:ln w="139700">
            <a:solidFill>
              <a:srgbClr val="ED7D31"/>
            </a:solidFill>
          </a:ln>
        </p:spPr>
      </p:cxnSp>
      <p:grpSp>
        <p:nvGrpSpPr>
          <p:cNvPr id="683" name="Groupe 12"/>
          <p:cNvGrpSpPr/>
          <p:nvPr/>
        </p:nvGrpSpPr>
        <p:grpSpPr>
          <a:xfrm>
            <a:off x="9233640" y="-30600"/>
            <a:ext cx="2958120" cy="564840"/>
            <a:chOff x="9233640" y="-30600"/>
            <a:chExt cx="2958120" cy="564840"/>
          </a:xfrm>
        </p:grpSpPr>
        <p:sp>
          <p:nvSpPr>
            <p:cNvPr id="68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8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86" name="Graphique 218"/>
          <p:cNvPicPr/>
          <p:nvPr/>
        </p:nvPicPr>
        <p:blipFill>
          <a:blip r:embed="rId2"/>
          <a:stretch/>
        </p:blipFill>
        <p:spPr>
          <a:xfrm>
            <a:off x="240840" y="193320"/>
            <a:ext cx="1424520" cy="311400"/>
          </a:xfrm>
          <a:prstGeom prst="rect">
            <a:avLst/>
          </a:prstGeom>
          <a:ln w="0">
            <a:noFill/>
          </a:ln>
        </p:spPr>
      </p:pic>
      <p:sp>
        <p:nvSpPr>
          <p:cNvPr id="68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688" name="Connecteur droit 12"/>
          <p:cNvCxnSpPr/>
          <p:nvPr/>
        </p:nvCxnSpPr>
        <p:spPr>
          <a:xfrm>
            <a:off x="10526040" y="70920"/>
            <a:ext cx="1416600" cy="360"/>
          </a:xfrm>
          <a:prstGeom prst="straightConnector1">
            <a:avLst/>
          </a:prstGeom>
          <a:ln w="57150">
            <a:solidFill>
              <a:srgbClr val="ED7D31"/>
            </a:solidFill>
          </a:ln>
        </p:spPr>
      </p:cxnSp>
      <p:sp>
        <p:nvSpPr>
          <p:cNvPr id="689" name="PlaceHolder 1"/>
          <p:cNvSpPr>
            <a:spLocks noGrp="1"/>
          </p:cNvSpPr>
          <p:nvPr>
            <p:ph type="sldNum" idx="4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43</a:t>
            </a:r>
            <a:endParaRPr lang="fr-FR" sz="1000" b="0" strike="noStrike" spc="-1">
              <a:solidFill>
                <a:srgbClr val="000000"/>
              </a:solidFill>
              <a:latin typeface="Times New Roman"/>
            </a:endParaRPr>
          </a:p>
        </p:txBody>
      </p:sp>
      <p:sp>
        <p:nvSpPr>
          <p:cNvPr id="69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69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BALISES SÉMANTIQUES</a:t>
            </a:r>
            <a:endParaRPr lang="fr-FR" sz="1900" b="0" strike="noStrike" spc="-1">
              <a:solidFill>
                <a:srgbClr val="000000"/>
              </a:solidFill>
              <a:latin typeface="Arial"/>
            </a:endParaRPr>
          </a:p>
        </p:txBody>
      </p:sp>
      <p:pic>
        <p:nvPicPr>
          <p:cNvPr id="692" name="Picture 2"/>
          <p:cNvPicPr/>
          <p:nvPr/>
        </p:nvPicPr>
        <p:blipFill>
          <a:blip r:embed="rId3"/>
          <a:stretch/>
        </p:blipFill>
        <p:spPr>
          <a:xfrm>
            <a:off x="1227240" y="1567080"/>
            <a:ext cx="4890600" cy="4815000"/>
          </a:xfrm>
          <a:prstGeom prst="rect">
            <a:avLst/>
          </a:prstGeom>
          <a:ln w="0">
            <a:noFill/>
          </a:ln>
        </p:spPr>
      </p:pic>
      <p:pic>
        <p:nvPicPr>
          <p:cNvPr id="693" name="Picture 2"/>
          <p:cNvPicPr/>
          <p:nvPr/>
        </p:nvPicPr>
        <p:blipFill>
          <a:blip r:embed="rId4"/>
          <a:stretch/>
        </p:blipFill>
        <p:spPr>
          <a:xfrm>
            <a:off x="7345080" y="1567080"/>
            <a:ext cx="3615840" cy="481500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4" name="Connecteur droit 12"/>
          <p:cNvCxnSpPr/>
          <p:nvPr/>
        </p:nvCxnSpPr>
        <p:spPr>
          <a:xfrm>
            <a:off x="240840" y="6459480"/>
            <a:ext cx="360" cy="398880"/>
          </a:xfrm>
          <a:prstGeom prst="straightConnector1">
            <a:avLst/>
          </a:prstGeom>
          <a:ln w="139700">
            <a:solidFill>
              <a:srgbClr val="ED7D31"/>
            </a:solidFill>
          </a:ln>
        </p:spPr>
      </p:cxnSp>
      <p:grpSp>
        <p:nvGrpSpPr>
          <p:cNvPr id="695" name="Groupe 12"/>
          <p:cNvGrpSpPr/>
          <p:nvPr/>
        </p:nvGrpSpPr>
        <p:grpSpPr>
          <a:xfrm>
            <a:off x="9233640" y="-30600"/>
            <a:ext cx="2958120" cy="564840"/>
            <a:chOff x="9233640" y="-30600"/>
            <a:chExt cx="2958120" cy="564840"/>
          </a:xfrm>
        </p:grpSpPr>
        <p:sp>
          <p:nvSpPr>
            <p:cNvPr id="69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69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698" name="Graphique 218"/>
          <p:cNvPicPr/>
          <p:nvPr/>
        </p:nvPicPr>
        <p:blipFill>
          <a:blip r:embed="rId2"/>
          <a:stretch/>
        </p:blipFill>
        <p:spPr>
          <a:xfrm>
            <a:off x="240840" y="193320"/>
            <a:ext cx="1424520" cy="311400"/>
          </a:xfrm>
          <a:prstGeom prst="rect">
            <a:avLst/>
          </a:prstGeom>
          <a:ln w="0">
            <a:noFill/>
          </a:ln>
        </p:spPr>
      </p:pic>
      <p:sp>
        <p:nvSpPr>
          <p:cNvPr id="69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700" name="Connecteur droit 12"/>
          <p:cNvCxnSpPr/>
          <p:nvPr/>
        </p:nvCxnSpPr>
        <p:spPr>
          <a:xfrm>
            <a:off x="10526040" y="70920"/>
            <a:ext cx="1416600" cy="360"/>
          </a:xfrm>
          <a:prstGeom prst="straightConnector1">
            <a:avLst/>
          </a:prstGeom>
          <a:ln w="57150">
            <a:solidFill>
              <a:srgbClr val="ED7D31"/>
            </a:solidFill>
          </a:ln>
        </p:spPr>
      </p:cxnSp>
      <p:sp>
        <p:nvSpPr>
          <p:cNvPr id="701" name="PlaceHolder 1"/>
          <p:cNvSpPr>
            <a:spLocks noGrp="1"/>
          </p:cNvSpPr>
          <p:nvPr>
            <p:ph type="sldNum" idx="4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44</a:t>
            </a:r>
            <a:endParaRPr lang="fr-FR" sz="1000" b="0" strike="noStrike" spc="-1">
              <a:solidFill>
                <a:srgbClr val="000000"/>
              </a:solidFill>
              <a:latin typeface="Times New Roman"/>
            </a:endParaRPr>
          </a:p>
        </p:txBody>
      </p:sp>
      <p:sp>
        <p:nvSpPr>
          <p:cNvPr id="70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70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LES BALISES SÉMANTIQUES</a:t>
            </a:r>
            <a:endParaRPr lang="fr-FR" sz="1900" b="0" strike="noStrike" spc="-1">
              <a:solidFill>
                <a:srgbClr val="000000"/>
              </a:solidFill>
              <a:latin typeface="Arial"/>
            </a:endParaRPr>
          </a:p>
        </p:txBody>
      </p:sp>
      <p:sp>
        <p:nvSpPr>
          <p:cNvPr id="704" name="ZoneTexte 3"/>
          <p:cNvSpPr/>
          <p:nvPr/>
        </p:nvSpPr>
        <p:spPr>
          <a:xfrm>
            <a:off x="476280" y="1476360"/>
            <a:ext cx="11233800" cy="44586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en-US" sz="1500" b="1" strike="noStrike" spc="-1">
                <a:solidFill>
                  <a:srgbClr val="000000"/>
                </a:solidFill>
                <a:latin typeface="Calibri"/>
              </a:rPr>
              <a:t>&lt;header&gt;</a:t>
            </a:r>
            <a:r>
              <a:rPr lang="en-US" sz="1500" b="0" strike="noStrike" spc="-1">
                <a:solidFill>
                  <a:srgbClr val="000000"/>
                </a:solidFill>
                <a:latin typeface="Calibri"/>
              </a:rPr>
              <a: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rPr>
              <a:t>Section d'introduction d'un article, d'une autre section ou du document entier (en-tête de page).</a:t>
            </a:r>
            <a:endParaRPr lang="fr-FR" sz="1500" b="0" strike="noStrike" spc="-1">
              <a:solidFill>
                <a:srgbClr val="000000"/>
              </a:solidFill>
              <a:latin typeface="Arial"/>
            </a:endParaRPr>
          </a:p>
          <a:p>
            <a:pPr algn="ctr">
              <a:lnSpc>
                <a:spcPct val="100000"/>
              </a:lnSpc>
            </a:pPr>
            <a:endParaRPr lang="fr-FR" sz="1600" b="0" strike="noStrike" spc="-1">
              <a:solidFill>
                <a:srgbClr val="000000"/>
              </a:solidFill>
              <a:latin typeface="Arial"/>
            </a:endParaRPr>
          </a:p>
          <a:p>
            <a:pPr algn="ctr">
              <a:lnSpc>
                <a:spcPct val="100000"/>
              </a:lnSpc>
            </a:pPr>
            <a:r>
              <a:rPr lang="en-US" sz="1500" b="1" strike="noStrike" spc="-1">
                <a:solidFill>
                  <a:srgbClr val="000000"/>
                </a:solidFill>
                <a:latin typeface="Calibri"/>
                <a:ea typeface="Calibri"/>
              </a:rPr>
              <a:t>&lt;nav&gt;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ea typeface="Calibri"/>
              </a:rPr>
              <a:t>Section possédant les liens de navigation principaux (au sein du document ou vers d'autres pages)</a:t>
            </a:r>
            <a:endParaRPr lang="fr-FR" sz="1500" b="0" strike="noStrike" spc="-1">
              <a:solidFill>
                <a:srgbClr val="000000"/>
              </a:solidFill>
              <a:latin typeface="Arial"/>
            </a:endParaRPr>
          </a:p>
          <a:p>
            <a:pPr algn="ctr">
              <a:lnSpc>
                <a:spcPct val="100000"/>
              </a:lnSpc>
            </a:pPr>
            <a:endParaRPr lang="fr-FR" sz="1600" b="0" strike="noStrike" spc="-1">
              <a:solidFill>
                <a:srgbClr val="000000"/>
              </a:solidFill>
              <a:latin typeface="Arial"/>
            </a:endParaRPr>
          </a:p>
          <a:p>
            <a:pPr algn="ctr">
              <a:lnSpc>
                <a:spcPct val="100000"/>
              </a:lnSpc>
            </a:pPr>
            <a:r>
              <a:rPr lang="en-US" sz="1500" b="1" strike="noStrike" spc="-1">
                <a:solidFill>
                  <a:srgbClr val="000000"/>
                </a:solidFill>
                <a:latin typeface="Calibri"/>
                <a:ea typeface="Calibri"/>
              </a:rPr>
              <a:t>&lt;section&gt;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ea typeface="Calibri"/>
              </a:rPr>
              <a:t>Section générique regroupant un même sujet, une même fonctionnalité, de préférence avec un en-tête, ou bien une section d'application web</a:t>
            </a:r>
            <a:br>
              <a:rPr sz="1500"/>
            </a:br>
            <a:endParaRPr lang="fr-FR" sz="1500" b="0" strike="noStrike" spc="-1">
              <a:solidFill>
                <a:srgbClr val="000000"/>
              </a:solidFill>
              <a:latin typeface="Arial"/>
            </a:endParaRPr>
          </a:p>
          <a:p>
            <a:pPr algn="ctr">
              <a:lnSpc>
                <a:spcPct val="100000"/>
              </a:lnSpc>
            </a:pPr>
            <a:r>
              <a:rPr lang="en-US" sz="1500" b="1" strike="noStrike" spc="-1">
                <a:solidFill>
                  <a:srgbClr val="000000"/>
                </a:solidFill>
                <a:latin typeface="Calibri"/>
                <a:ea typeface="Calibri"/>
              </a:rPr>
              <a:t>&lt;article&gt;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ea typeface="Calibri"/>
              </a:rPr>
              <a:t>Section de contenu indépendante, pouvant être extraite individuellement du document ou syndiquée (flux RSS ou équivalent), sans pénaliser sa compréhension</a:t>
            </a:r>
            <a:br>
              <a:rPr sz="1500"/>
            </a:br>
            <a:endParaRPr lang="fr-FR" sz="1500" b="0" strike="noStrike" spc="-1">
              <a:solidFill>
                <a:srgbClr val="000000"/>
              </a:solidFill>
              <a:latin typeface="Arial"/>
            </a:endParaRPr>
          </a:p>
          <a:p>
            <a:pPr algn="ctr">
              <a:lnSpc>
                <a:spcPct val="100000"/>
              </a:lnSpc>
            </a:pPr>
            <a:r>
              <a:rPr lang="en-US" sz="1500" b="1" strike="noStrike" spc="-1">
                <a:solidFill>
                  <a:srgbClr val="000000"/>
                </a:solidFill>
                <a:latin typeface="Calibri"/>
                <a:ea typeface="Calibri"/>
              </a:rPr>
              <a:t>&lt;aside&gt;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ea typeface="Calibri"/>
              </a:rPr>
              <a:t>Section dont le contenu est un complément par rapport à ce qui l'entoure, qui n'est pas forcément en lien direct avec le contenu mais qui peut apporter des informations supplémentaires.</a:t>
            </a:r>
            <a:br>
              <a:rPr sz="1500"/>
            </a:br>
            <a:endParaRPr lang="fr-FR" sz="1500" b="0" strike="noStrike" spc="-1">
              <a:solidFill>
                <a:srgbClr val="000000"/>
              </a:solidFill>
              <a:latin typeface="Arial"/>
            </a:endParaRPr>
          </a:p>
          <a:p>
            <a:pPr algn="ctr">
              <a:lnSpc>
                <a:spcPct val="100000"/>
              </a:lnSpc>
            </a:pPr>
            <a:r>
              <a:rPr lang="en-US" sz="1500" b="1" strike="noStrike" spc="-1">
                <a:solidFill>
                  <a:srgbClr val="000000"/>
                </a:solidFill>
                <a:latin typeface="Calibri"/>
                <a:ea typeface="Calibri"/>
              </a:rPr>
              <a:t>&lt;footer&gt;</a:t>
            </a:r>
            <a:endParaRPr lang="fr-FR" sz="1500" b="0" strike="noStrike" spc="-1">
              <a:solidFill>
                <a:srgbClr val="000000"/>
              </a:solidFill>
              <a:latin typeface="Arial"/>
            </a:endParaRPr>
          </a:p>
          <a:p>
            <a:pPr algn="ctr">
              <a:lnSpc>
                <a:spcPct val="100000"/>
              </a:lnSpc>
            </a:pPr>
            <a:r>
              <a:rPr lang="en-US" sz="1500" b="0" strike="noStrike" spc="-1">
                <a:solidFill>
                  <a:srgbClr val="000000"/>
                </a:solidFill>
                <a:latin typeface="Calibri"/>
                <a:ea typeface="Calibri"/>
              </a:rPr>
              <a:t>Section de conclusion d'une section ou d'un article, voire du document entier (pied de page).</a:t>
            </a:r>
            <a:endParaRPr lang="fr-FR" sz="15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52" name="TextBox 17"/>
          <p:cNvSpPr/>
          <p:nvPr/>
        </p:nvSpPr>
        <p:spPr>
          <a:xfrm>
            <a:off x="3706740" y="1551393"/>
            <a:ext cx="4775400" cy="369332"/>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fr-FR" sz="1800" b="1" strike="noStrike" spc="-1" dirty="0">
                <a:solidFill>
                  <a:srgbClr val="000000"/>
                </a:solidFill>
                <a:latin typeface="Calibri"/>
              </a:rPr>
              <a:t>Exercice de structuration</a:t>
            </a:r>
            <a:endParaRPr lang="fr-FR" sz="1800" b="1" strike="noStrike" spc="-1" dirty="0">
              <a:solidFill>
                <a:srgbClr val="000000"/>
              </a:solidFill>
              <a:latin typeface="Arial"/>
            </a:endParaRPr>
          </a:p>
        </p:txBody>
      </p:sp>
      <p:sp>
        <p:nvSpPr>
          <p:cNvPr id="2" name="ZoneTexte 1">
            <a:extLst>
              <a:ext uri="{FF2B5EF4-FFF2-40B4-BE49-F238E27FC236}">
                <a16:creationId xmlns:a16="http://schemas.microsoft.com/office/drawing/2014/main" id="{83CE851E-E645-4332-ABE3-0A4072524F3B}"/>
              </a:ext>
            </a:extLst>
          </p:cNvPr>
          <p:cNvSpPr txBox="1"/>
          <p:nvPr/>
        </p:nvSpPr>
        <p:spPr>
          <a:xfrm>
            <a:off x="3214440" y="220923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structure de base HTML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400" b="0" strike="noStrike" spc="-1" dirty="0">
                <a:solidFill>
                  <a:srgbClr val="000000"/>
                </a:solidFill>
                <a:latin typeface="Calibri" panose="020F0502020204030204" pitchFamily="34" charset="0"/>
                <a:cs typeface="Calibri" panose="020F0502020204030204" pitchFamily="34" charset="0"/>
              </a:rPr>
              <a:t>Encadrez l’ensemble de votre code imbriqué dans le </a:t>
            </a:r>
            <a:r>
              <a:rPr lang="fr-FR" sz="1400" b="1" strike="noStrike" spc="-1" dirty="0">
                <a:solidFill>
                  <a:srgbClr val="000000"/>
                </a:solidFill>
                <a:latin typeface="Calibri" panose="020F0502020204030204" pitchFamily="34" charset="0"/>
                <a:cs typeface="Calibri" panose="020F0502020204030204" pitchFamily="34" charset="0"/>
              </a:rPr>
              <a:t>body</a:t>
            </a:r>
            <a:r>
              <a:rPr lang="fr-FR" sz="1400" b="0" strike="noStrike" spc="-1" dirty="0">
                <a:solidFill>
                  <a:srgbClr val="000000"/>
                </a:solidFill>
                <a:latin typeface="Calibri" panose="020F0502020204030204" pitchFamily="34" charset="0"/>
                <a:cs typeface="Calibri" panose="020F0502020204030204" pitchFamily="34" charset="0"/>
              </a:rPr>
              <a:t> dans la balise structurante </a:t>
            </a:r>
            <a:r>
              <a:rPr lang="fr-FR" sz="1400" b="1" strike="noStrike" spc="-1" dirty="0">
                <a:solidFill>
                  <a:srgbClr val="000000"/>
                </a:solidFill>
                <a:latin typeface="Calibri" panose="020F0502020204030204" pitchFamily="34" charset="0"/>
                <a:cs typeface="Calibri" panose="020F0502020204030204" pitchFamily="34" charset="0"/>
              </a:rPr>
              <a:t>&lt;main&gt;&lt;/main&gt; </a:t>
            </a:r>
            <a:r>
              <a:rPr lang="fr-FR" sz="1400" b="0" strike="noStrike"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400" spc="-1" dirty="0">
                <a:solidFill>
                  <a:srgbClr val="000000"/>
                </a:solidFill>
                <a:latin typeface="Calibri" panose="020F0502020204030204" pitchFamily="34" charset="0"/>
                <a:cs typeface="Calibri" panose="020F0502020204030204" pitchFamily="34" charset="0"/>
              </a:rPr>
              <a:t>Encadrez vos titres de niveau 1 et 2 dans la balise structurante </a:t>
            </a:r>
            <a:r>
              <a:rPr lang="fr-FR" sz="1400" b="1" spc="-1" dirty="0">
                <a:solidFill>
                  <a:srgbClr val="000000"/>
                </a:solidFill>
                <a:latin typeface="Calibri" panose="020F0502020204030204" pitchFamily="34" charset="0"/>
                <a:cs typeface="Calibri" panose="020F0502020204030204" pitchFamily="34" charset="0"/>
              </a:rPr>
              <a:t>&lt;header&gt;&lt;/header&gt; </a:t>
            </a:r>
            <a:r>
              <a:rPr lang="fr-CA" sz="1400"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400" strike="noStrike" spc="-1" dirty="0">
                <a:solidFill>
                  <a:srgbClr val="000000"/>
                </a:solidFill>
                <a:latin typeface="Calibri" panose="020F0502020204030204" pitchFamily="34" charset="0"/>
                <a:cs typeface="Calibri" panose="020F0502020204030204" pitchFamily="34" charset="0"/>
              </a:rPr>
              <a:t>Utilisez ensuite la balise orpheline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hr</a:t>
            </a:r>
            <a:r>
              <a:rPr lang="fr-FR" sz="1400" b="1" strike="noStrike" spc="-1" dirty="0">
                <a:solidFill>
                  <a:srgbClr val="000000"/>
                </a:solidFill>
                <a:latin typeface="Calibri" panose="020F0502020204030204" pitchFamily="34" charset="0"/>
                <a:cs typeface="Calibri" panose="020F0502020204030204" pitchFamily="34" charset="0"/>
              </a:rPr>
              <a:t> /&gt;</a:t>
            </a:r>
            <a:r>
              <a:rPr lang="fr-FR" sz="1400" strike="noStrike" spc="-1" dirty="0">
                <a:solidFill>
                  <a:srgbClr val="000000"/>
                </a:solidFill>
                <a:latin typeface="Calibri" panose="020F0502020204030204" pitchFamily="34" charset="0"/>
                <a:cs typeface="Calibri" panose="020F0502020204030204" pitchFamily="34" charset="0"/>
              </a:rPr>
              <a:t> pour tracer une séparation ;</a:t>
            </a:r>
          </a:p>
          <a:p>
            <a:pPr marL="800100" lvl="1" indent="-342900">
              <a:buClr>
                <a:srgbClr val="000000"/>
              </a:buClr>
              <a:buFont typeface="+mj-lt"/>
              <a:buAutoNum type="arabicPeriod"/>
            </a:pPr>
            <a:r>
              <a:rPr lang="fr-FR" sz="1400" strike="noStrike" spc="-1" dirty="0">
                <a:solidFill>
                  <a:srgbClr val="000000"/>
                </a:solidFill>
                <a:latin typeface="Calibri" panose="020F0502020204030204" pitchFamily="34" charset="0"/>
                <a:cs typeface="Calibri" panose="020F0502020204030204" pitchFamily="34" charset="0"/>
              </a:rPr>
              <a:t>Encadrez vos deux paragraphes (celui non commenté et celui commenté) dans une balise structurante </a:t>
            </a:r>
            <a:r>
              <a:rPr lang="fr-FR" sz="1400" b="1" strike="noStrike" spc="-1" dirty="0">
                <a:solidFill>
                  <a:srgbClr val="000000"/>
                </a:solidFill>
                <a:latin typeface="Calibri" panose="020F0502020204030204" pitchFamily="34" charset="0"/>
                <a:cs typeface="Calibri" panose="020F0502020204030204" pitchFamily="34" charset="0"/>
              </a:rPr>
              <a:t>&lt;section&gt;&lt;/section&gt; ;</a:t>
            </a:r>
          </a:p>
          <a:p>
            <a:pPr marL="800100" lvl="1" indent="-342900">
              <a:buClr>
                <a:srgbClr val="000000"/>
              </a:buClr>
              <a:buFont typeface="+mj-lt"/>
              <a:buAutoNum type="arabicPeriod"/>
            </a:pPr>
            <a:r>
              <a:rPr lang="fr-FR" sz="1400" strike="noStrike" spc="-1" dirty="0">
                <a:solidFill>
                  <a:srgbClr val="000000"/>
                </a:solidFill>
                <a:latin typeface="Calibri" panose="020F0502020204030204" pitchFamily="34" charset="0"/>
                <a:cs typeface="Calibri" panose="020F0502020204030204" pitchFamily="34" charset="0"/>
              </a:rPr>
              <a:t>Utilisez ensuite la balise orpheline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hr</a:t>
            </a:r>
            <a:r>
              <a:rPr lang="fr-FR" sz="1400" b="1" strike="noStrike" spc="-1" dirty="0">
                <a:solidFill>
                  <a:srgbClr val="000000"/>
                </a:solidFill>
                <a:latin typeface="Calibri" panose="020F0502020204030204" pitchFamily="34" charset="0"/>
                <a:cs typeface="Calibri" panose="020F0502020204030204" pitchFamily="34" charset="0"/>
              </a:rPr>
              <a:t> /&gt;</a:t>
            </a:r>
            <a:r>
              <a:rPr lang="fr-FR" sz="1400" strike="noStrike" spc="-1" dirty="0">
                <a:solidFill>
                  <a:srgbClr val="000000"/>
                </a:solidFill>
                <a:latin typeface="Calibri" panose="020F0502020204030204" pitchFamily="34" charset="0"/>
                <a:cs typeface="Calibri" panose="020F0502020204030204" pitchFamily="34" charset="0"/>
              </a:rPr>
              <a:t> pour tracer une séparation ;</a:t>
            </a:r>
          </a:p>
        </p:txBody>
      </p:sp>
    </p:spTree>
    <p:extLst>
      <p:ext uri="{BB962C8B-B14F-4D97-AF65-F5344CB8AC3E}">
        <p14:creationId xmlns:p14="http://schemas.microsoft.com/office/powerpoint/2010/main" val="1023573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452" name="TextBox 17"/>
          <p:cNvSpPr/>
          <p:nvPr/>
        </p:nvSpPr>
        <p:spPr>
          <a:xfrm>
            <a:off x="3706740" y="1551393"/>
            <a:ext cx="4775400" cy="369332"/>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00000"/>
              </a:lnSpc>
            </a:pPr>
            <a:r>
              <a:rPr lang="fr-FR" sz="1800" b="1" strike="noStrike" spc="-1" dirty="0">
                <a:solidFill>
                  <a:srgbClr val="000000"/>
                </a:solidFill>
                <a:latin typeface="Calibri"/>
              </a:rPr>
              <a:t>Exercice de structuration</a:t>
            </a:r>
            <a:endParaRPr lang="fr-FR" sz="1800" b="1" strike="noStrike" spc="-1" dirty="0">
              <a:solidFill>
                <a:srgbClr val="000000"/>
              </a:solidFill>
              <a:latin typeface="Arial"/>
            </a:endParaRPr>
          </a:p>
        </p:txBody>
      </p:sp>
      <p:sp>
        <p:nvSpPr>
          <p:cNvPr id="2" name="ZoneTexte 1">
            <a:extLst>
              <a:ext uri="{FF2B5EF4-FFF2-40B4-BE49-F238E27FC236}">
                <a16:creationId xmlns:a16="http://schemas.microsoft.com/office/drawing/2014/main" id="{83CE851E-E645-4332-ABE3-0A4072524F3B}"/>
              </a:ext>
            </a:extLst>
          </p:cNvPr>
          <p:cNvSpPr txBox="1"/>
          <p:nvPr/>
        </p:nvSpPr>
        <p:spPr>
          <a:xfrm>
            <a:off x="3214440" y="2209238"/>
            <a:ext cx="5760000" cy="3593942"/>
          </a:xfrm>
          <a:prstGeom prst="rect">
            <a:avLst/>
          </a:prstGeom>
          <a:noFill/>
          <a:ln w="0">
            <a:noFill/>
          </a:ln>
        </p:spPr>
        <p:txBody>
          <a:bodyPr lIns="90000" tIns="45000" rIns="90000" bIns="45000" anchor="t">
            <a:noAutofit/>
          </a:bodyPr>
          <a:lstStyle/>
          <a:p>
            <a:pPr marL="800100" lvl="1" indent="-342900">
              <a:buClr>
                <a:srgbClr val="000000"/>
              </a:buClr>
              <a:buFont typeface="+mj-lt"/>
              <a:buAutoNum type="arabicPeriod" startAt="6"/>
            </a:pPr>
            <a:r>
              <a:rPr lang="fr-FR" sz="1400" strike="noStrike" spc="-1" dirty="0">
                <a:solidFill>
                  <a:srgbClr val="000000"/>
                </a:solidFill>
                <a:latin typeface="Calibri" panose="020F0502020204030204" pitchFamily="34" charset="0"/>
                <a:cs typeface="Calibri" panose="020F0502020204030204" pitchFamily="34" charset="0"/>
              </a:rPr>
              <a:t>Encadrez la figure avec son titre de niveau 2 dans une balise structurante </a:t>
            </a:r>
            <a:r>
              <a:rPr lang="fr-FR" sz="1400" b="1" strike="noStrike" spc="-1" dirty="0">
                <a:solidFill>
                  <a:srgbClr val="000000"/>
                </a:solidFill>
                <a:latin typeface="Calibri" panose="020F0502020204030204" pitchFamily="34" charset="0"/>
                <a:cs typeface="Calibri" panose="020F0502020204030204" pitchFamily="34" charset="0"/>
              </a:rPr>
              <a:t>&lt;section&gt;&lt;/section&gt; ;</a:t>
            </a:r>
          </a:p>
          <a:p>
            <a:pPr marL="800100" lvl="1" indent="-342900">
              <a:buClr>
                <a:srgbClr val="000000"/>
              </a:buClr>
              <a:buFont typeface="+mj-lt"/>
              <a:buAutoNum type="arabicPeriod" startAt="6"/>
            </a:pPr>
            <a:r>
              <a:rPr lang="fr-FR" sz="1400" strike="noStrike" spc="-1" dirty="0">
                <a:solidFill>
                  <a:srgbClr val="000000"/>
                </a:solidFill>
                <a:latin typeface="Calibri" panose="020F0502020204030204" pitchFamily="34" charset="0"/>
                <a:cs typeface="Calibri" panose="020F0502020204030204" pitchFamily="34" charset="0"/>
              </a:rPr>
              <a:t>Utilisez ensuite la balise orpheline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hr</a:t>
            </a:r>
            <a:r>
              <a:rPr lang="fr-FR" sz="1400" b="1" strike="noStrike" spc="-1" dirty="0">
                <a:solidFill>
                  <a:srgbClr val="000000"/>
                </a:solidFill>
                <a:latin typeface="Calibri" panose="020F0502020204030204" pitchFamily="34" charset="0"/>
                <a:cs typeface="Calibri" panose="020F0502020204030204" pitchFamily="34" charset="0"/>
              </a:rPr>
              <a:t> /&gt;</a:t>
            </a:r>
            <a:r>
              <a:rPr lang="fr-FR" sz="1400" strike="noStrike" spc="-1" dirty="0">
                <a:solidFill>
                  <a:srgbClr val="000000"/>
                </a:solidFill>
                <a:latin typeface="Calibri" panose="020F0502020204030204" pitchFamily="34" charset="0"/>
                <a:cs typeface="Calibri" panose="020F0502020204030204" pitchFamily="34" charset="0"/>
              </a:rPr>
              <a:t> pour tracer une séparation ;</a:t>
            </a:r>
          </a:p>
          <a:p>
            <a:pPr marL="800100" lvl="1" indent="-342900">
              <a:buClr>
                <a:srgbClr val="000000"/>
              </a:buClr>
              <a:buFont typeface="+mj-lt"/>
              <a:buAutoNum type="arabicPeriod" startAt="6"/>
            </a:pPr>
            <a:r>
              <a:rPr lang="fr-FR" sz="1400" strike="noStrike" spc="-1" dirty="0">
                <a:solidFill>
                  <a:srgbClr val="000000"/>
                </a:solidFill>
                <a:latin typeface="Calibri" panose="020F0502020204030204" pitchFamily="34" charset="0"/>
                <a:cs typeface="Calibri" panose="020F0502020204030204" pitchFamily="34" charset="0"/>
              </a:rPr>
              <a:t>Encadrez votre formulaire au complet dans une balise structurante </a:t>
            </a:r>
            <a:r>
              <a:rPr lang="fr-FR" sz="1400" b="1" strike="noStrike" spc="-1" dirty="0">
                <a:solidFill>
                  <a:srgbClr val="000000"/>
                </a:solidFill>
                <a:latin typeface="Calibri" panose="020F0502020204030204" pitchFamily="34" charset="0"/>
                <a:cs typeface="Calibri" panose="020F0502020204030204" pitchFamily="34" charset="0"/>
              </a:rPr>
              <a:t>&lt;section&gt;&lt;/section&gt; ;</a:t>
            </a:r>
          </a:p>
          <a:p>
            <a:pPr marL="800100" lvl="1" indent="-342900">
              <a:buClr>
                <a:srgbClr val="000000"/>
              </a:buClr>
              <a:buFont typeface="+mj-lt"/>
              <a:buAutoNum type="arabicPeriod" startAt="6"/>
            </a:pPr>
            <a:r>
              <a:rPr lang="fr-FR" sz="1400" strike="noStrike" spc="-1" dirty="0">
                <a:solidFill>
                  <a:srgbClr val="000000"/>
                </a:solidFill>
                <a:latin typeface="Calibri" panose="020F0502020204030204" pitchFamily="34" charset="0"/>
                <a:cs typeface="Calibri" panose="020F0502020204030204" pitchFamily="34" charset="0"/>
              </a:rPr>
              <a:t>Utilisez ensuite la balise orpheline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hr</a:t>
            </a:r>
            <a:r>
              <a:rPr lang="fr-FR" sz="1400" b="1" strike="noStrike" spc="-1" dirty="0">
                <a:solidFill>
                  <a:srgbClr val="000000"/>
                </a:solidFill>
                <a:latin typeface="Calibri" panose="020F0502020204030204" pitchFamily="34" charset="0"/>
                <a:cs typeface="Calibri" panose="020F0502020204030204" pitchFamily="34" charset="0"/>
              </a:rPr>
              <a:t> /&gt;</a:t>
            </a:r>
            <a:r>
              <a:rPr lang="fr-FR" sz="1400" strike="noStrike" spc="-1" dirty="0">
                <a:solidFill>
                  <a:srgbClr val="000000"/>
                </a:solidFill>
                <a:latin typeface="Calibri" panose="020F0502020204030204" pitchFamily="34" charset="0"/>
                <a:cs typeface="Calibri" panose="020F0502020204030204" pitchFamily="34" charset="0"/>
              </a:rPr>
              <a:t> pour tracer une séparation ;</a:t>
            </a:r>
          </a:p>
          <a:p>
            <a:pPr marL="800100" lvl="1" indent="-342900">
              <a:buClr>
                <a:srgbClr val="000000"/>
              </a:buClr>
              <a:buFont typeface="+mj-lt"/>
              <a:buAutoNum type="arabicPeriod" startAt="6"/>
            </a:pPr>
            <a:r>
              <a:rPr lang="fr-FR" sz="1400" strike="noStrike" spc="-1" dirty="0">
                <a:solidFill>
                  <a:srgbClr val="000000"/>
                </a:solidFill>
                <a:latin typeface="Calibri" panose="020F0502020204030204" pitchFamily="34" charset="0"/>
                <a:cs typeface="Calibri" panose="020F0502020204030204" pitchFamily="34" charset="0"/>
              </a:rPr>
              <a:t>Enfin, encadrez la figure avec son titre de niveau 3 dans une balise structurante </a:t>
            </a:r>
            <a:r>
              <a:rPr lang="fr-FR" sz="1400" b="1" strike="noStrike" spc="-1" dirty="0">
                <a:solidFill>
                  <a:srgbClr val="000000"/>
                </a:solidFill>
                <a:latin typeface="Calibri" panose="020F0502020204030204" pitchFamily="34" charset="0"/>
                <a:cs typeface="Calibri" panose="020F0502020204030204" pitchFamily="34" charset="0"/>
              </a:rPr>
              <a:t>&lt;</a:t>
            </a:r>
            <a:r>
              <a:rPr lang="fr-FR" sz="1400" b="1" strike="noStrike" spc="-1" dirty="0" err="1">
                <a:solidFill>
                  <a:srgbClr val="000000"/>
                </a:solidFill>
                <a:latin typeface="Calibri" panose="020F0502020204030204" pitchFamily="34" charset="0"/>
                <a:cs typeface="Calibri" panose="020F0502020204030204" pitchFamily="34" charset="0"/>
              </a:rPr>
              <a:t>footer</a:t>
            </a:r>
            <a:r>
              <a:rPr lang="fr-FR" sz="1400" b="1" strike="noStrike" spc="-1" dirty="0">
                <a:solidFill>
                  <a:srgbClr val="000000"/>
                </a:solidFill>
                <a:latin typeface="Calibri" panose="020F0502020204030204" pitchFamily="34" charset="0"/>
                <a:cs typeface="Calibri" panose="020F0502020204030204" pitchFamily="34" charset="0"/>
              </a:rPr>
              <a:t>&gt;&lt;/</a:t>
            </a:r>
            <a:r>
              <a:rPr lang="fr-FR" sz="1400" b="1" strike="noStrike" spc="-1" dirty="0" err="1">
                <a:solidFill>
                  <a:srgbClr val="000000"/>
                </a:solidFill>
                <a:latin typeface="Calibri" panose="020F0502020204030204" pitchFamily="34" charset="0"/>
                <a:cs typeface="Calibri" panose="020F0502020204030204" pitchFamily="34" charset="0"/>
              </a:rPr>
              <a:t>footer</a:t>
            </a:r>
            <a:r>
              <a:rPr lang="fr-FR" sz="1400" b="1" strike="noStrike" spc="-1" dirty="0">
                <a:solidFill>
                  <a:srgbClr val="000000"/>
                </a:solidFill>
                <a:latin typeface="Calibri" panose="020F0502020204030204" pitchFamily="34" charset="0"/>
                <a:cs typeface="Calibri" panose="020F0502020204030204" pitchFamily="34" charset="0"/>
              </a:rPr>
              <a:t>&gt; ;</a:t>
            </a:r>
          </a:p>
          <a:p>
            <a:pPr marL="800100" lvl="1" indent="-342900">
              <a:buClr>
                <a:srgbClr val="000000"/>
              </a:buClr>
              <a:buFont typeface="+mj-lt"/>
              <a:buAutoNum type="arabicPeriod" startAt="6"/>
            </a:pPr>
            <a:endParaRPr lang="fr-FR" sz="14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9081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dirty="0">
                <a:solidFill>
                  <a:srgbClr val="000000"/>
                </a:solidFill>
                <a:latin typeface="Calibri"/>
                <a:ea typeface="Calibri"/>
              </a:rPr>
              <a:t>Résultat final des exercices HTML</a:t>
            </a:r>
            <a:endParaRPr lang="fr-FR" sz="2000" b="0" strike="noStrike" spc="-1" dirty="0">
              <a:solidFill>
                <a:srgbClr val="000000"/>
              </a:solidFill>
              <a:latin typeface="Arial"/>
            </a:endParaRPr>
          </a:p>
        </p:txBody>
      </p:sp>
      <p:pic>
        <p:nvPicPr>
          <p:cNvPr id="7" name="Image 6">
            <a:extLst>
              <a:ext uri="{FF2B5EF4-FFF2-40B4-BE49-F238E27FC236}">
                <a16:creationId xmlns:a16="http://schemas.microsoft.com/office/drawing/2014/main" id="{798E4CA6-79B9-28AF-6116-AD325A640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53" y="1262880"/>
            <a:ext cx="4771974" cy="50726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48090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5" name="Image 3"/>
          <p:cNvPicPr/>
          <p:nvPr/>
        </p:nvPicPr>
        <p:blipFill>
          <a:blip r:embed="rId2"/>
          <a:srcRect l="-186" t="-109" r="-1255" b="-16182"/>
          <a:stretch/>
        </p:blipFill>
        <p:spPr>
          <a:xfrm>
            <a:off x="7344000" y="758520"/>
            <a:ext cx="4849920" cy="6337800"/>
          </a:xfrm>
          <a:prstGeom prst="rect">
            <a:avLst/>
          </a:prstGeom>
          <a:ln w="0">
            <a:noFill/>
          </a:ln>
          <a:effectLst>
            <a:outerShdw blurRad="63360" sx="102000" sy="102000" algn="ctr" rotWithShape="0">
              <a:srgbClr val="000000">
                <a:alpha val="40000"/>
              </a:srgbClr>
            </a:outerShdw>
          </a:effectLst>
        </p:spPr>
      </p:pic>
      <p:cxnSp>
        <p:nvCxnSpPr>
          <p:cNvPr id="706" name="Connecteur droit 12"/>
          <p:cNvCxnSpPr/>
          <p:nvPr/>
        </p:nvCxnSpPr>
        <p:spPr>
          <a:xfrm>
            <a:off x="240840" y="6459480"/>
            <a:ext cx="360" cy="398880"/>
          </a:xfrm>
          <a:prstGeom prst="straightConnector1">
            <a:avLst/>
          </a:prstGeom>
          <a:ln w="139700">
            <a:solidFill>
              <a:srgbClr val="ED7D31"/>
            </a:solidFill>
          </a:ln>
        </p:spPr>
      </p:cxnSp>
      <p:grpSp>
        <p:nvGrpSpPr>
          <p:cNvPr id="707" name="Groupe 12"/>
          <p:cNvGrpSpPr/>
          <p:nvPr/>
        </p:nvGrpSpPr>
        <p:grpSpPr>
          <a:xfrm>
            <a:off x="9233640" y="-30600"/>
            <a:ext cx="2958120" cy="564840"/>
            <a:chOff x="9233640" y="-30600"/>
            <a:chExt cx="2958120" cy="564840"/>
          </a:xfrm>
        </p:grpSpPr>
        <p:sp>
          <p:nvSpPr>
            <p:cNvPr id="70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70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710" name="Graphique 218"/>
          <p:cNvPicPr/>
          <p:nvPr/>
        </p:nvPicPr>
        <p:blipFill>
          <a:blip r:embed="rId3"/>
          <a:stretch/>
        </p:blipFill>
        <p:spPr>
          <a:xfrm>
            <a:off x="240840" y="193320"/>
            <a:ext cx="1424520" cy="311400"/>
          </a:xfrm>
          <a:prstGeom prst="rect">
            <a:avLst/>
          </a:prstGeom>
          <a:ln w="0">
            <a:noFill/>
          </a:ln>
        </p:spPr>
      </p:pic>
      <p:sp>
        <p:nvSpPr>
          <p:cNvPr id="71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712" name="Connecteur droit 12"/>
          <p:cNvCxnSpPr/>
          <p:nvPr/>
        </p:nvCxnSpPr>
        <p:spPr>
          <a:xfrm>
            <a:off x="10526040" y="70920"/>
            <a:ext cx="1416600" cy="360"/>
          </a:xfrm>
          <a:prstGeom prst="straightConnector1">
            <a:avLst/>
          </a:prstGeom>
          <a:ln w="57150">
            <a:solidFill>
              <a:srgbClr val="ED7D31"/>
            </a:solidFill>
          </a:ln>
        </p:spPr>
      </p:cxnSp>
      <p:sp>
        <p:nvSpPr>
          <p:cNvPr id="713" name="PlaceHolder 1"/>
          <p:cNvSpPr>
            <a:spLocks noGrp="1"/>
          </p:cNvSpPr>
          <p:nvPr>
            <p:ph type="sldNum" idx="4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46</a:t>
            </a:r>
            <a:endParaRPr lang="fr-FR" sz="1000" b="0" strike="noStrike" spc="-1">
              <a:solidFill>
                <a:srgbClr val="000000"/>
              </a:solidFill>
              <a:latin typeface="Times New Roman"/>
            </a:endParaRPr>
          </a:p>
        </p:txBody>
      </p:sp>
      <p:sp>
        <p:nvSpPr>
          <p:cNvPr id="714"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715"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algn="ctr">
              <a:lnSpc>
                <a:spcPct val="110000"/>
              </a:lnSpc>
              <a:spcBef>
                <a:spcPts val="1199"/>
              </a:spcBef>
              <a:spcAft>
                <a:spcPts val="201"/>
              </a:spcAft>
              <a:tabLst>
                <a:tab pos="0" algn="l"/>
              </a:tabLst>
            </a:pPr>
            <a:r>
              <a:rPr lang="fr-FR" sz="1900" b="1" strike="noStrike" spc="-1">
                <a:solidFill>
                  <a:schemeClr val="accent1"/>
                </a:solidFill>
                <a:latin typeface="Calibri"/>
              </a:rPr>
              <a:t>EXERCICE CV</a:t>
            </a:r>
            <a:endParaRPr lang="fr-FR" sz="1900" b="0" strike="noStrike" spc="-1">
              <a:solidFill>
                <a:srgbClr val="000000"/>
              </a:solidFill>
              <a:latin typeface="Arial"/>
            </a:endParaRPr>
          </a:p>
        </p:txBody>
      </p:sp>
      <p:sp>
        <p:nvSpPr>
          <p:cNvPr id="716" name="ZoneTexte 6"/>
          <p:cNvSpPr/>
          <p:nvPr/>
        </p:nvSpPr>
        <p:spPr>
          <a:xfrm>
            <a:off x="1097280" y="1950840"/>
            <a:ext cx="6095520" cy="34426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15000"/>
              </a:lnSpc>
              <a:spcAft>
                <a:spcPts val="1001"/>
              </a:spcAft>
            </a:pPr>
            <a:r>
              <a:rPr lang="fr-FR" sz="1800" b="0" strike="noStrike" spc="-1">
                <a:solidFill>
                  <a:srgbClr val="000000"/>
                </a:solidFill>
                <a:latin typeface="Calibri"/>
                <a:ea typeface="Times New Roman"/>
              </a:rPr>
              <a:t>Créer votre CV en HTML (structure uniquement)</a:t>
            </a:r>
            <a:endParaRPr lang="fr-FR" sz="1800" b="0" strike="noStrike" spc="-1">
              <a:solidFill>
                <a:srgbClr val="000000"/>
              </a:solidFill>
              <a:latin typeface="Arial"/>
            </a:endParaRPr>
          </a:p>
          <a:p>
            <a:pPr>
              <a:lnSpc>
                <a:spcPct val="115000"/>
              </a:lnSpc>
              <a:spcAft>
                <a:spcPts val="1001"/>
              </a:spcAft>
            </a:pPr>
            <a:endParaRPr lang="fr-FR" sz="18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Étape 1 : Créez une page HTML avec une structure de base.</a:t>
            </a:r>
            <a:endParaRPr lang="fr-FR" sz="14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Étape 2 : Dans un &lt;</a:t>
            </a:r>
            <a:r>
              <a:rPr lang="fr-FR" sz="1400" b="0" strike="noStrike" spc="-1">
                <a:solidFill>
                  <a:srgbClr val="E45649"/>
                </a:solidFill>
                <a:latin typeface="Calibri"/>
                <a:ea typeface="Times New Roman"/>
              </a:rPr>
              <a:t>header</a:t>
            </a:r>
            <a:r>
              <a:rPr lang="fr-FR" sz="1400" b="0" strike="noStrike" spc="-1">
                <a:solidFill>
                  <a:srgbClr val="000000"/>
                </a:solidFill>
                <a:latin typeface="Calibri"/>
                <a:ea typeface="Times New Roman"/>
              </a:rPr>
              <a:t>&gt;&lt;/</a:t>
            </a:r>
            <a:r>
              <a:rPr lang="fr-FR" sz="1400" b="0" strike="noStrike" spc="-1">
                <a:solidFill>
                  <a:srgbClr val="E45649"/>
                </a:solidFill>
                <a:latin typeface="Calibri"/>
                <a:ea typeface="Times New Roman"/>
              </a:rPr>
              <a:t>header</a:t>
            </a:r>
            <a:r>
              <a:rPr lang="fr-FR" sz="1400" b="0" strike="noStrike" spc="-1">
                <a:solidFill>
                  <a:srgbClr val="000000"/>
                </a:solidFill>
                <a:latin typeface="Calibri"/>
                <a:ea typeface="Times New Roman"/>
              </a:rPr>
              <a:t>&gt;, ajoutez votre nom et votre prénom en </a:t>
            </a:r>
            <a:r>
              <a:rPr lang="fr-FR" sz="1400" b="0" u="sng" strike="noStrike" spc="-1">
                <a:solidFill>
                  <a:srgbClr val="000000"/>
                </a:solidFill>
                <a:uFillTx/>
                <a:latin typeface="Calibri"/>
                <a:ea typeface="Times New Roman"/>
              </a:rPr>
              <a:t>titre principal</a:t>
            </a:r>
            <a:r>
              <a:rPr lang="fr-FR" sz="1400" b="0" strike="noStrike" spc="-1">
                <a:solidFill>
                  <a:srgbClr val="000000"/>
                </a:solidFill>
                <a:latin typeface="Calibri"/>
                <a:ea typeface="Times New Roman"/>
              </a:rPr>
              <a:t> et une </a:t>
            </a:r>
            <a:r>
              <a:rPr lang="fr-FR" sz="1400" b="0" u="sng" strike="noStrike" spc="-1">
                <a:solidFill>
                  <a:srgbClr val="000000"/>
                </a:solidFill>
                <a:uFillTx/>
                <a:latin typeface="Calibri"/>
                <a:ea typeface="Times New Roman"/>
              </a:rPr>
              <a:t>image</a:t>
            </a:r>
            <a:r>
              <a:rPr lang="fr-FR" sz="1400" b="0" strike="noStrike" spc="-1">
                <a:solidFill>
                  <a:srgbClr val="000000"/>
                </a:solidFill>
                <a:latin typeface="Calibri"/>
                <a:ea typeface="Times New Roman"/>
              </a:rPr>
              <a:t> d’avatar.</a:t>
            </a:r>
            <a:endParaRPr lang="fr-FR" sz="14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Étape 3 : A la suite, dans une &lt;</a:t>
            </a:r>
            <a:r>
              <a:rPr lang="fr-FR" sz="1400" b="0" strike="noStrike" spc="-1">
                <a:solidFill>
                  <a:srgbClr val="E45649"/>
                </a:solidFill>
                <a:latin typeface="Calibri"/>
                <a:ea typeface="Times New Roman"/>
              </a:rPr>
              <a:t>div</a:t>
            </a:r>
            <a:r>
              <a:rPr lang="fr-FR" sz="1400" b="0" strike="noStrike" spc="-1">
                <a:solidFill>
                  <a:srgbClr val="000000"/>
                </a:solidFill>
                <a:latin typeface="Calibri"/>
                <a:ea typeface="Times New Roman"/>
              </a:rPr>
              <a:t>&gt;&lt;/</a:t>
            </a:r>
            <a:r>
              <a:rPr lang="fr-FR" sz="1400" b="0" strike="noStrike" spc="-1">
                <a:solidFill>
                  <a:srgbClr val="E45649"/>
                </a:solidFill>
                <a:latin typeface="Calibri"/>
                <a:ea typeface="Times New Roman"/>
              </a:rPr>
              <a:t>div</a:t>
            </a:r>
            <a:r>
              <a:rPr lang="fr-FR" sz="1400" b="0" strike="noStrike" spc="-1">
                <a:solidFill>
                  <a:srgbClr val="000000"/>
                </a:solidFill>
                <a:latin typeface="Calibri"/>
                <a:ea typeface="Times New Roman"/>
              </a:rPr>
              <a:t>&gt;, ajoutez 3 &lt;</a:t>
            </a:r>
            <a:r>
              <a:rPr lang="fr-FR" sz="1400" b="0" strike="noStrike" spc="-1">
                <a:solidFill>
                  <a:srgbClr val="E45649"/>
                </a:solidFill>
                <a:latin typeface="Calibri"/>
                <a:ea typeface="Times New Roman"/>
              </a:rPr>
              <a:t>section</a:t>
            </a:r>
            <a:r>
              <a:rPr lang="fr-FR" sz="1400" b="0" strike="noStrike" spc="-1">
                <a:solidFill>
                  <a:srgbClr val="000000"/>
                </a:solidFill>
                <a:latin typeface="Calibri"/>
                <a:ea typeface="Times New Roman"/>
              </a:rPr>
              <a:t>&gt;&lt;/</a:t>
            </a:r>
            <a:r>
              <a:rPr lang="fr-FR" sz="1400" b="0" strike="noStrike" spc="-1">
                <a:solidFill>
                  <a:srgbClr val="E45649"/>
                </a:solidFill>
                <a:latin typeface="Calibri"/>
                <a:ea typeface="Times New Roman"/>
              </a:rPr>
              <a:t>section</a:t>
            </a:r>
            <a:r>
              <a:rPr lang="fr-FR" sz="1400" b="0" strike="noStrike" spc="-1">
                <a:solidFill>
                  <a:srgbClr val="000000"/>
                </a:solidFill>
                <a:latin typeface="Calibri"/>
                <a:ea typeface="Times New Roman"/>
              </a:rPr>
              <a:t>&gt; avec leur propre </a:t>
            </a:r>
            <a:r>
              <a:rPr lang="fr-FR" sz="1400" b="0" u="sng" strike="noStrike" spc="-1">
                <a:solidFill>
                  <a:srgbClr val="000000"/>
                </a:solidFill>
                <a:uFillTx/>
                <a:latin typeface="Calibri"/>
                <a:ea typeface="Times New Roman"/>
              </a:rPr>
              <a:t>titre secondaire</a:t>
            </a:r>
            <a:r>
              <a:rPr lang="fr-FR" sz="1400" b="0" strike="noStrike" spc="-1">
                <a:solidFill>
                  <a:srgbClr val="000000"/>
                </a:solidFill>
                <a:latin typeface="Calibri"/>
                <a:ea typeface="Times New Roman"/>
              </a:rPr>
              <a:t> (mon expérience, mes compétences, ma formation).</a:t>
            </a:r>
            <a:endParaRPr lang="fr-FR" sz="14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Étape 4 : Chaque expériences et formations pourra être placée dans un &lt;</a:t>
            </a:r>
            <a:r>
              <a:rPr lang="fr-FR" sz="1400" b="0" strike="noStrike" spc="-1">
                <a:solidFill>
                  <a:srgbClr val="E45649"/>
                </a:solidFill>
                <a:latin typeface="Calibri"/>
                <a:ea typeface="Times New Roman"/>
              </a:rPr>
              <a:t>article</a:t>
            </a:r>
            <a:r>
              <a:rPr lang="fr-FR" sz="1400" b="0" strike="noStrike" spc="-1">
                <a:solidFill>
                  <a:srgbClr val="000000"/>
                </a:solidFill>
                <a:latin typeface="Calibri"/>
                <a:ea typeface="Times New Roman"/>
              </a:rPr>
              <a:t>&gt;&lt;/</a:t>
            </a:r>
            <a:r>
              <a:rPr lang="fr-FR" sz="1400" b="0" strike="noStrike" spc="-1">
                <a:solidFill>
                  <a:srgbClr val="E45649"/>
                </a:solidFill>
                <a:latin typeface="Calibri"/>
                <a:ea typeface="Times New Roman"/>
              </a:rPr>
              <a:t>article</a:t>
            </a:r>
            <a:r>
              <a:rPr lang="fr-FR" sz="1400" b="0" strike="noStrike" spc="-1">
                <a:solidFill>
                  <a:srgbClr val="000000"/>
                </a:solidFill>
                <a:latin typeface="Calibri"/>
                <a:ea typeface="Times New Roman"/>
              </a:rPr>
              <a:t>&gt;.</a:t>
            </a:r>
            <a:endParaRPr lang="fr-FR" sz="1400" b="0" strike="noStrike" spc="-1">
              <a:solidFill>
                <a:srgbClr val="000000"/>
              </a:solidFill>
              <a:latin typeface="Arial"/>
            </a:endParaRPr>
          </a:p>
          <a:p>
            <a:pPr>
              <a:lnSpc>
                <a:spcPct val="115000"/>
              </a:lnSpc>
              <a:spcAft>
                <a:spcPts val="1001"/>
              </a:spcAft>
            </a:pPr>
            <a:r>
              <a:rPr lang="fr-FR" sz="1400" b="0" strike="noStrike" spc="-1">
                <a:solidFill>
                  <a:srgbClr val="000000"/>
                </a:solidFill>
                <a:latin typeface="Calibri"/>
                <a:ea typeface="Times New Roman"/>
              </a:rPr>
              <a:t>Etape 5 : Suivre les indications sur l’aperçu fourni</a:t>
            </a:r>
            <a:endParaRPr lang="fr-FR" sz="14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2" name="Connecteur droit 12"/>
          <p:cNvCxnSpPr/>
          <p:nvPr/>
        </p:nvCxnSpPr>
        <p:spPr>
          <a:xfrm>
            <a:off x="240840" y="6459480"/>
            <a:ext cx="360" cy="398880"/>
          </a:xfrm>
          <a:prstGeom prst="straightConnector1">
            <a:avLst/>
          </a:prstGeom>
          <a:ln w="139700">
            <a:solidFill>
              <a:srgbClr val="ED7D31"/>
            </a:solidFill>
          </a:ln>
        </p:spPr>
      </p:cxnSp>
      <p:grpSp>
        <p:nvGrpSpPr>
          <p:cNvPr id="143" name="Groupe 12"/>
          <p:cNvGrpSpPr/>
          <p:nvPr/>
        </p:nvGrpSpPr>
        <p:grpSpPr>
          <a:xfrm>
            <a:off x="9233640" y="-30600"/>
            <a:ext cx="2958120" cy="564840"/>
            <a:chOff x="9233640" y="-30600"/>
            <a:chExt cx="2958120" cy="564840"/>
          </a:xfrm>
        </p:grpSpPr>
        <p:sp>
          <p:nvSpPr>
            <p:cNvPr id="14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4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46" name="Graphique 218"/>
          <p:cNvPicPr/>
          <p:nvPr/>
        </p:nvPicPr>
        <p:blipFill>
          <a:blip r:embed="rId2"/>
          <a:stretch/>
        </p:blipFill>
        <p:spPr>
          <a:xfrm>
            <a:off x="240840" y="193320"/>
            <a:ext cx="1424520" cy="311400"/>
          </a:xfrm>
          <a:prstGeom prst="rect">
            <a:avLst/>
          </a:prstGeom>
          <a:ln w="0">
            <a:noFill/>
          </a:ln>
        </p:spPr>
      </p:pic>
      <p:sp>
        <p:nvSpPr>
          <p:cNvPr id="14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WEB</a:t>
            </a:r>
            <a:endParaRPr lang="fr-FR" sz="1800" b="0" strike="noStrike" spc="-1">
              <a:solidFill>
                <a:srgbClr val="000000"/>
              </a:solidFill>
              <a:latin typeface="Arial"/>
            </a:endParaRPr>
          </a:p>
        </p:txBody>
      </p:sp>
      <p:cxnSp>
        <p:nvCxnSpPr>
          <p:cNvPr id="148" name="Connecteur droit 12"/>
          <p:cNvCxnSpPr/>
          <p:nvPr/>
        </p:nvCxnSpPr>
        <p:spPr>
          <a:xfrm>
            <a:off x="10526040" y="70920"/>
            <a:ext cx="1416600" cy="360"/>
          </a:xfrm>
          <a:prstGeom prst="straightConnector1">
            <a:avLst/>
          </a:prstGeom>
          <a:ln w="57150">
            <a:solidFill>
              <a:srgbClr val="ED7D31"/>
            </a:solidFill>
          </a:ln>
        </p:spPr>
      </p:cxnSp>
      <p:sp>
        <p:nvSpPr>
          <p:cNvPr id="149" name="PlaceHolder 1"/>
          <p:cNvSpPr>
            <a:spLocks noGrp="1"/>
          </p:cNvSpPr>
          <p:nvPr>
            <p:ph type="sldNum" idx="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4</a:t>
            </a:r>
            <a:endParaRPr lang="fr-FR" sz="1000" b="0" strike="noStrike" spc="-1">
              <a:solidFill>
                <a:srgbClr val="000000"/>
              </a:solidFill>
              <a:latin typeface="Times New Roman"/>
            </a:endParaRPr>
          </a:p>
        </p:txBody>
      </p:sp>
      <p:sp>
        <p:nvSpPr>
          <p:cNvPr id="150" name="TextBox 2"/>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WEB</a:t>
            </a:r>
            <a:endParaRPr lang="fr-FR" sz="2000" b="0" strike="noStrike" spc="-1">
              <a:solidFill>
                <a:srgbClr val="000000"/>
              </a:solidFill>
              <a:latin typeface="Arial"/>
            </a:endParaRPr>
          </a:p>
        </p:txBody>
      </p:sp>
      <p:sp>
        <p:nvSpPr>
          <p:cNvPr id="174" name="TextBox 21"/>
          <p:cNvSpPr/>
          <p:nvPr/>
        </p:nvSpPr>
        <p:spPr>
          <a:xfrm>
            <a:off x="2311560" y="1746720"/>
            <a:ext cx="7569360" cy="684675"/>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1800" b="0" strike="noStrike" spc="-1" dirty="0">
                <a:solidFill>
                  <a:srgbClr val="000000"/>
                </a:solidFill>
                <a:latin typeface="Calibri"/>
                <a:ea typeface="Calibri"/>
              </a:rPr>
              <a:t>HTML est utilisé pour </a:t>
            </a:r>
            <a:r>
              <a:rPr lang="fr-FR" sz="1800" b="1" strike="noStrike" spc="-1" dirty="0">
                <a:solidFill>
                  <a:srgbClr val="000000"/>
                </a:solidFill>
                <a:latin typeface="Calibri"/>
                <a:ea typeface="Calibri"/>
              </a:rPr>
              <a:t>le fond </a:t>
            </a:r>
            <a:r>
              <a:rPr lang="fr-FR" sz="1800" b="0" strike="noStrike" spc="-1" dirty="0">
                <a:solidFill>
                  <a:srgbClr val="000000"/>
                </a:solidFill>
                <a:latin typeface="Calibri"/>
                <a:ea typeface="Calibri"/>
              </a:rPr>
              <a:t>d’une page web, le CSS pour </a:t>
            </a:r>
            <a:r>
              <a:rPr lang="fr-FR" sz="1800" b="1" strike="noStrike" spc="-1" dirty="0">
                <a:solidFill>
                  <a:srgbClr val="000000"/>
                </a:solidFill>
                <a:latin typeface="Calibri"/>
                <a:ea typeface="Calibri"/>
              </a:rPr>
              <a:t>la forme </a:t>
            </a:r>
            <a:r>
              <a:rPr lang="fr-FR" sz="1800" b="0" strike="noStrike" spc="-1" dirty="0">
                <a:solidFill>
                  <a:srgbClr val="000000"/>
                </a:solidFill>
                <a:latin typeface="Calibri"/>
                <a:ea typeface="Calibri"/>
              </a:rPr>
              <a:t>d’une page web et le JavaScript pour </a:t>
            </a:r>
            <a:r>
              <a:rPr lang="fr-FR" sz="1800" b="1" strike="noStrike" spc="-1" dirty="0">
                <a:solidFill>
                  <a:srgbClr val="000000"/>
                </a:solidFill>
                <a:latin typeface="Calibri"/>
                <a:ea typeface="Calibri"/>
              </a:rPr>
              <a:t>dynamiser</a:t>
            </a:r>
            <a:r>
              <a:rPr lang="fr-FR" sz="1800" b="0" strike="noStrike" spc="-1" dirty="0">
                <a:solidFill>
                  <a:srgbClr val="000000"/>
                </a:solidFill>
                <a:latin typeface="Calibri"/>
                <a:ea typeface="Calibri"/>
              </a:rPr>
              <a:t> une page Web.</a:t>
            </a:r>
            <a:endParaRPr lang="fr-FR" sz="1800" b="0" strike="noStrike" spc="-1" dirty="0">
              <a:solidFill>
                <a:srgbClr val="000000"/>
              </a:solidFill>
              <a:latin typeface="Arial"/>
            </a:endParaRPr>
          </a:p>
        </p:txBody>
      </p:sp>
      <p:pic>
        <p:nvPicPr>
          <p:cNvPr id="3" name="Image 2" descr="Une image contenant texte">
            <a:extLst>
              <a:ext uri="{FF2B5EF4-FFF2-40B4-BE49-F238E27FC236}">
                <a16:creationId xmlns:a16="http://schemas.microsoft.com/office/drawing/2014/main" id="{CA34E84E-DDE0-41DC-B295-1700C3DB5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892" y="2515725"/>
            <a:ext cx="3334215" cy="3543795"/>
          </a:xfrm>
          <a:prstGeom prst="rect">
            <a:avLst/>
          </a:prstGeom>
        </p:spPr>
      </p:pic>
    </p:spTree>
    <p:extLst>
      <p:ext uri="{BB962C8B-B14F-4D97-AF65-F5344CB8AC3E}">
        <p14:creationId xmlns:p14="http://schemas.microsoft.com/office/powerpoint/2010/main" val="170507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Connecteur droit 12"/>
          <p:cNvCxnSpPr/>
          <p:nvPr/>
        </p:nvCxnSpPr>
        <p:spPr>
          <a:xfrm>
            <a:off x="240840" y="6459480"/>
            <a:ext cx="360" cy="398880"/>
          </a:xfrm>
          <a:prstGeom prst="straightConnector1">
            <a:avLst/>
          </a:prstGeom>
          <a:ln w="139700">
            <a:solidFill>
              <a:srgbClr val="ED7D31"/>
            </a:solidFill>
          </a:ln>
        </p:spPr>
      </p:cxnSp>
      <p:grpSp>
        <p:nvGrpSpPr>
          <p:cNvPr id="176" name="Groupe 12"/>
          <p:cNvGrpSpPr/>
          <p:nvPr/>
        </p:nvGrpSpPr>
        <p:grpSpPr>
          <a:xfrm>
            <a:off x="9233640" y="-30600"/>
            <a:ext cx="2958120" cy="564840"/>
            <a:chOff x="9233640" y="-30600"/>
            <a:chExt cx="2958120" cy="564840"/>
          </a:xfrm>
        </p:grpSpPr>
        <p:sp>
          <p:nvSpPr>
            <p:cNvPr id="17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7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79" name="Graphique 218"/>
          <p:cNvPicPr/>
          <p:nvPr/>
        </p:nvPicPr>
        <p:blipFill>
          <a:blip r:embed="rId2"/>
          <a:stretch/>
        </p:blipFill>
        <p:spPr>
          <a:xfrm>
            <a:off x="240840" y="193320"/>
            <a:ext cx="1424520" cy="311400"/>
          </a:xfrm>
          <a:prstGeom prst="rect">
            <a:avLst/>
          </a:prstGeom>
          <a:ln w="0">
            <a:noFill/>
          </a:ln>
        </p:spPr>
      </p:pic>
      <p:sp>
        <p:nvSpPr>
          <p:cNvPr id="18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181" name="Connecteur droit 12"/>
          <p:cNvCxnSpPr/>
          <p:nvPr/>
        </p:nvCxnSpPr>
        <p:spPr>
          <a:xfrm>
            <a:off x="10526040" y="70920"/>
            <a:ext cx="1416600" cy="360"/>
          </a:xfrm>
          <a:prstGeom prst="straightConnector1">
            <a:avLst/>
          </a:prstGeom>
          <a:ln w="57150">
            <a:solidFill>
              <a:srgbClr val="ED7D31"/>
            </a:solidFill>
          </a:ln>
        </p:spPr>
      </p:cxnSp>
      <p:sp>
        <p:nvSpPr>
          <p:cNvPr id="182" name="PlaceHolder 1"/>
          <p:cNvSpPr>
            <a:spLocks noGrp="1"/>
          </p:cNvSpPr>
          <p:nvPr>
            <p:ph type="sldNum" idx="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5</a:t>
            </a:r>
            <a:endParaRPr lang="fr-FR" sz="1000" b="0" strike="noStrike" spc="-1">
              <a:solidFill>
                <a:srgbClr val="000000"/>
              </a:solidFill>
              <a:latin typeface="Times New Roman"/>
            </a:endParaRPr>
          </a:p>
        </p:txBody>
      </p:sp>
      <p:sp>
        <p:nvSpPr>
          <p:cNvPr id="183" name="TextBox 1"/>
          <p:cNvSpPr/>
          <p:nvPr/>
        </p:nvSpPr>
        <p:spPr>
          <a:xfrm>
            <a:off x="2311560" y="2297160"/>
            <a:ext cx="7569360" cy="22568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1800" b="1" strike="noStrike" spc="-1" dirty="0">
                <a:solidFill>
                  <a:srgbClr val="000000"/>
                </a:solidFill>
                <a:latin typeface="Calibri"/>
                <a:ea typeface="Calibri"/>
              </a:rPr>
              <a:t>H</a:t>
            </a:r>
            <a:r>
              <a:rPr lang="fr-FR" sz="1800" b="0" strike="noStrike" spc="-1" dirty="0">
                <a:solidFill>
                  <a:srgbClr val="000000"/>
                </a:solidFill>
                <a:latin typeface="Calibri"/>
                <a:ea typeface="Calibri"/>
              </a:rPr>
              <a:t>yper</a:t>
            </a:r>
            <a:r>
              <a:rPr lang="fr-FR" sz="1800" b="1" strike="noStrike" spc="-1" dirty="0">
                <a:solidFill>
                  <a:srgbClr val="000000"/>
                </a:solidFill>
                <a:latin typeface="Calibri"/>
                <a:ea typeface="Calibri"/>
              </a:rPr>
              <a:t>T</a:t>
            </a:r>
            <a:r>
              <a:rPr lang="fr-FR" sz="1800" b="0" strike="noStrike" spc="-1" dirty="0">
                <a:solidFill>
                  <a:srgbClr val="000000"/>
                </a:solidFill>
                <a:latin typeface="Calibri"/>
                <a:ea typeface="Calibri"/>
              </a:rPr>
              <a:t>ext </a:t>
            </a:r>
            <a:r>
              <a:rPr lang="fr-FR" sz="1800" b="1" strike="noStrike" spc="-1" dirty="0">
                <a:solidFill>
                  <a:srgbClr val="000000"/>
                </a:solidFill>
                <a:latin typeface="Calibri"/>
                <a:ea typeface="Calibri"/>
              </a:rPr>
              <a:t>M</a:t>
            </a:r>
            <a:r>
              <a:rPr lang="fr-FR" sz="1800" b="0" strike="noStrike" spc="-1" dirty="0">
                <a:solidFill>
                  <a:srgbClr val="000000"/>
                </a:solidFill>
                <a:latin typeface="Calibri"/>
                <a:ea typeface="Calibri"/>
              </a:rPr>
              <a:t>arkup </a:t>
            </a:r>
            <a:r>
              <a:rPr lang="fr-FR" sz="1800" b="1" strike="noStrike" spc="-1" dirty="0" err="1">
                <a:solidFill>
                  <a:srgbClr val="000000"/>
                </a:solidFill>
                <a:latin typeface="Calibri"/>
                <a:ea typeface="Calibri"/>
              </a:rPr>
              <a:t>L</a:t>
            </a:r>
            <a:r>
              <a:rPr lang="fr-FR" sz="1800" b="0" strike="noStrike" spc="-1" dirty="0" err="1">
                <a:solidFill>
                  <a:srgbClr val="000000"/>
                </a:solidFill>
                <a:latin typeface="Calibri"/>
                <a:ea typeface="Calibri"/>
              </a:rPr>
              <a:t>anguage</a:t>
            </a:r>
            <a:r>
              <a:rPr lang="fr-FR" sz="1800" b="0" strike="noStrike" spc="-1" dirty="0">
                <a:solidFill>
                  <a:srgbClr val="000000"/>
                </a:solidFill>
                <a:latin typeface="Calibri"/>
                <a:ea typeface="Calibri"/>
              </a:rPr>
              <a:t> (HTML) est donc le code utilisé pour structurer une page web et son contenu. </a:t>
            </a:r>
            <a:endParaRPr lang="fr-FR" sz="1800" b="0" strike="noStrike" spc="-1" dirty="0">
              <a:solidFill>
                <a:srgbClr val="000000"/>
              </a:solidFill>
              <a:latin typeface="Arial"/>
            </a:endParaRPr>
          </a:p>
          <a:p>
            <a:pPr algn="ctr">
              <a:lnSpc>
                <a:spcPct val="110000"/>
              </a:lnSpc>
              <a:spcBef>
                <a:spcPts val="1199"/>
              </a:spcBef>
              <a:spcAft>
                <a:spcPts val="201"/>
              </a:spcAft>
            </a:pPr>
            <a:endParaRPr lang="fr-FR" sz="1800" b="0" strike="noStrike" spc="-1" dirty="0">
              <a:solidFill>
                <a:srgbClr val="000000"/>
              </a:solidFill>
              <a:latin typeface="Arial"/>
            </a:endParaRPr>
          </a:p>
          <a:p>
            <a:pPr algn="ctr">
              <a:lnSpc>
                <a:spcPct val="110000"/>
              </a:lnSpc>
              <a:spcBef>
                <a:spcPts val="1199"/>
              </a:spcBef>
              <a:spcAft>
                <a:spcPts val="201"/>
              </a:spcAft>
            </a:pPr>
            <a:r>
              <a:rPr lang="fr-FR" sz="1800" b="0" strike="noStrike" spc="-1" dirty="0">
                <a:solidFill>
                  <a:srgbClr val="000000"/>
                </a:solidFill>
                <a:latin typeface="Calibri"/>
                <a:ea typeface="Calibri"/>
              </a:rPr>
              <a:t>Par exemple, le contenu de votre page pourra être structuré en un ensemble de paragraphes, une liste à puces ou avec des images et des tableaux de données. </a:t>
            </a:r>
            <a:endParaRPr lang="fr-FR" sz="1800" b="0" strike="noStrike" spc="-1" dirty="0">
              <a:solidFill>
                <a:srgbClr val="000000"/>
              </a:solidFill>
              <a:latin typeface="Arial"/>
            </a:endParaRPr>
          </a:p>
        </p:txBody>
      </p:sp>
      <p:sp>
        <p:nvSpPr>
          <p:cNvPr id="184"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WEB</a:t>
            </a:r>
            <a:endParaRPr lang="fr-FR" sz="20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5" name="Connecteur droit 12"/>
          <p:cNvCxnSpPr/>
          <p:nvPr/>
        </p:nvCxnSpPr>
        <p:spPr>
          <a:xfrm>
            <a:off x="240840" y="6459480"/>
            <a:ext cx="360" cy="398880"/>
          </a:xfrm>
          <a:prstGeom prst="straightConnector1">
            <a:avLst/>
          </a:prstGeom>
          <a:ln w="139700">
            <a:solidFill>
              <a:srgbClr val="ED7D31"/>
            </a:solidFill>
          </a:ln>
        </p:spPr>
      </p:cxnSp>
      <p:grpSp>
        <p:nvGrpSpPr>
          <p:cNvPr id="186" name="Groupe 12"/>
          <p:cNvGrpSpPr/>
          <p:nvPr/>
        </p:nvGrpSpPr>
        <p:grpSpPr>
          <a:xfrm>
            <a:off x="9233640" y="-30600"/>
            <a:ext cx="2958120" cy="564840"/>
            <a:chOff x="9233640" y="-30600"/>
            <a:chExt cx="2958120" cy="564840"/>
          </a:xfrm>
        </p:grpSpPr>
        <p:sp>
          <p:nvSpPr>
            <p:cNvPr id="18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8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89" name="Graphique 218"/>
          <p:cNvPicPr/>
          <p:nvPr/>
        </p:nvPicPr>
        <p:blipFill>
          <a:blip r:embed="rId2"/>
          <a:stretch/>
        </p:blipFill>
        <p:spPr>
          <a:xfrm>
            <a:off x="240840" y="193320"/>
            <a:ext cx="1424520" cy="311400"/>
          </a:xfrm>
          <a:prstGeom prst="rect">
            <a:avLst/>
          </a:prstGeom>
          <a:ln w="0">
            <a:noFill/>
          </a:ln>
        </p:spPr>
      </p:pic>
      <p:sp>
        <p:nvSpPr>
          <p:cNvPr id="19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191" name="Connecteur droit 12"/>
          <p:cNvCxnSpPr/>
          <p:nvPr/>
        </p:nvCxnSpPr>
        <p:spPr>
          <a:xfrm>
            <a:off x="10526040" y="70920"/>
            <a:ext cx="1416600" cy="360"/>
          </a:xfrm>
          <a:prstGeom prst="straightConnector1">
            <a:avLst/>
          </a:prstGeom>
          <a:ln w="57150">
            <a:solidFill>
              <a:srgbClr val="ED7D31"/>
            </a:solidFill>
          </a:ln>
        </p:spPr>
      </p:cxnSp>
      <p:sp>
        <p:nvSpPr>
          <p:cNvPr id="192" name="PlaceHolder 1"/>
          <p:cNvSpPr>
            <a:spLocks noGrp="1"/>
          </p:cNvSpPr>
          <p:nvPr>
            <p:ph type="sldNum" idx="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6</a:t>
            </a:r>
            <a:endParaRPr lang="fr-FR" sz="1000" b="0" strike="noStrike" spc="-1">
              <a:solidFill>
                <a:srgbClr val="000000"/>
              </a:solidFill>
              <a:latin typeface="Times New Roman"/>
            </a:endParaRPr>
          </a:p>
        </p:txBody>
      </p:sp>
      <p:sp>
        <p:nvSpPr>
          <p:cNvPr id="193" name="TextBox 1"/>
          <p:cNvSpPr/>
          <p:nvPr/>
        </p:nvSpPr>
        <p:spPr>
          <a:xfrm>
            <a:off x="1473120" y="2170080"/>
            <a:ext cx="9245880" cy="2746778"/>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1800" b="1" strike="noStrike" spc="-1" dirty="0">
                <a:solidFill>
                  <a:srgbClr val="000000"/>
                </a:solidFill>
                <a:latin typeface="Calibri"/>
                <a:ea typeface="Calibri"/>
              </a:rPr>
              <a:t>HTML n'est pas un langage de programmation</a:t>
            </a:r>
            <a:r>
              <a:rPr lang="fr-FR" sz="1800" b="0" strike="noStrike" spc="-1" dirty="0">
                <a:solidFill>
                  <a:srgbClr val="000000"/>
                </a:solidFill>
                <a:latin typeface="Calibri"/>
                <a:ea typeface="Calibri"/>
              </a:rPr>
              <a:t>. C'est </a:t>
            </a:r>
            <a:r>
              <a:rPr lang="fr-FR" sz="1800" b="1" strike="noStrike" spc="-1" dirty="0">
                <a:solidFill>
                  <a:srgbClr val="000000"/>
                </a:solidFill>
                <a:latin typeface="Calibri"/>
                <a:ea typeface="Calibri"/>
              </a:rPr>
              <a:t>un </a:t>
            </a:r>
            <a:r>
              <a:rPr lang="fr-FR" sz="1800" b="1" i="1" strike="noStrike" spc="-1" dirty="0">
                <a:solidFill>
                  <a:srgbClr val="000000"/>
                </a:solidFill>
                <a:latin typeface="Calibri"/>
                <a:ea typeface="Calibri"/>
              </a:rPr>
              <a:t>langage de balises </a:t>
            </a:r>
            <a:r>
              <a:rPr lang="fr-FR" sz="1800" b="0" strike="noStrike" spc="-1" dirty="0">
                <a:solidFill>
                  <a:srgbClr val="000000"/>
                </a:solidFill>
                <a:latin typeface="Calibri"/>
                <a:ea typeface="Calibri"/>
              </a:rPr>
              <a:t>qui définit la structure de votre contenu. </a:t>
            </a:r>
            <a:endParaRPr lang="fr-FR" sz="1800" b="0" strike="noStrike" spc="-1" dirty="0">
              <a:solidFill>
                <a:srgbClr val="000000"/>
              </a:solidFill>
              <a:latin typeface="Arial"/>
            </a:endParaRPr>
          </a:p>
          <a:p>
            <a:pPr algn="ctr">
              <a:lnSpc>
                <a:spcPct val="110000"/>
              </a:lnSpc>
              <a:spcBef>
                <a:spcPts val="1199"/>
              </a:spcBef>
              <a:spcAft>
                <a:spcPts val="201"/>
              </a:spcAft>
            </a:pPr>
            <a:r>
              <a:rPr lang="fr-FR" sz="1800" b="0" strike="noStrike" spc="-1" dirty="0">
                <a:solidFill>
                  <a:srgbClr val="000000"/>
                </a:solidFill>
                <a:latin typeface="Calibri"/>
                <a:ea typeface="Calibri"/>
              </a:rPr>
              <a:t>L'« hypertexte » désigne les liens qui relient les pages web entre elles, que ce soit au sein d'un même site web ou entre différents sites web. Les liens sont un aspect fondamental du Web. </a:t>
            </a:r>
          </a:p>
          <a:p>
            <a:pPr algn="ctr">
              <a:lnSpc>
                <a:spcPct val="110000"/>
              </a:lnSpc>
              <a:spcBef>
                <a:spcPts val="1199"/>
              </a:spcBef>
              <a:spcAft>
                <a:spcPts val="201"/>
              </a:spcAft>
            </a:pPr>
            <a:r>
              <a:rPr lang="fr-FR" sz="1800" b="0" strike="noStrike" spc="-1" dirty="0">
                <a:solidFill>
                  <a:srgbClr val="000000"/>
                </a:solidFill>
                <a:latin typeface="Calibri"/>
                <a:ea typeface="Calibri"/>
              </a:rPr>
              <a:t>Ce sont eux qui forment cette « toile » (ce mot est traduit par </a:t>
            </a:r>
            <a:r>
              <a:rPr lang="fr-FR" sz="1800" b="0" i="1" strike="noStrike" spc="-1" dirty="0">
                <a:solidFill>
                  <a:srgbClr val="000000"/>
                </a:solidFill>
                <a:latin typeface="Calibri"/>
                <a:ea typeface="Calibri"/>
              </a:rPr>
              <a:t>web</a:t>
            </a:r>
            <a:r>
              <a:rPr lang="fr-FR" sz="1800" b="0" strike="noStrike" spc="-1" dirty="0">
                <a:solidFill>
                  <a:srgbClr val="000000"/>
                </a:solidFill>
                <a:latin typeface="Calibri"/>
                <a:ea typeface="Calibri"/>
              </a:rPr>
              <a:t> en anglais). </a:t>
            </a:r>
            <a:endParaRPr lang="fr-FR" sz="1800" b="0" strike="noStrike" spc="-1" dirty="0">
              <a:solidFill>
                <a:srgbClr val="000000"/>
              </a:solidFill>
              <a:latin typeface="Arial"/>
            </a:endParaRPr>
          </a:p>
          <a:p>
            <a:pPr algn="ctr">
              <a:lnSpc>
                <a:spcPct val="110000"/>
              </a:lnSpc>
              <a:spcBef>
                <a:spcPts val="1199"/>
              </a:spcBef>
              <a:spcAft>
                <a:spcPts val="201"/>
              </a:spcAft>
            </a:pPr>
            <a:r>
              <a:rPr lang="fr-FR" sz="1800" b="0" strike="noStrike" spc="-1" dirty="0">
                <a:solidFill>
                  <a:srgbClr val="000000"/>
                </a:solidFill>
                <a:latin typeface="Calibri"/>
                <a:ea typeface="Calibri"/>
              </a:rPr>
              <a:t>En téléchargeant du contenu sur l'Internet et en le reliant à des pages créées par d'autres personnes, vous devenez un participant actif du World Wide Web. </a:t>
            </a:r>
            <a:endParaRPr lang="fr-FR" sz="1800" b="0" strike="noStrike" spc="-1" dirty="0">
              <a:solidFill>
                <a:srgbClr val="000000"/>
              </a:solidFill>
              <a:latin typeface="Arial"/>
            </a:endParaRPr>
          </a:p>
        </p:txBody>
      </p:sp>
      <p:sp>
        <p:nvSpPr>
          <p:cNvPr id="194"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WEB</a:t>
            </a:r>
            <a:endParaRPr lang="fr-FR" sz="20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Connecteur droit 12"/>
          <p:cNvCxnSpPr/>
          <p:nvPr/>
        </p:nvCxnSpPr>
        <p:spPr>
          <a:xfrm>
            <a:off x="240840" y="6459480"/>
            <a:ext cx="360" cy="398880"/>
          </a:xfrm>
          <a:prstGeom prst="straightConnector1">
            <a:avLst/>
          </a:prstGeom>
          <a:ln w="139700">
            <a:solidFill>
              <a:srgbClr val="ED7D31"/>
            </a:solidFill>
          </a:ln>
        </p:spPr>
      </p:cxnSp>
      <p:grpSp>
        <p:nvGrpSpPr>
          <p:cNvPr id="196" name="Groupe 12"/>
          <p:cNvGrpSpPr/>
          <p:nvPr/>
        </p:nvGrpSpPr>
        <p:grpSpPr>
          <a:xfrm>
            <a:off x="9233640" y="-30600"/>
            <a:ext cx="2958120" cy="564840"/>
            <a:chOff x="9233640" y="-30600"/>
            <a:chExt cx="2958120" cy="564840"/>
          </a:xfrm>
        </p:grpSpPr>
        <p:sp>
          <p:nvSpPr>
            <p:cNvPr id="19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19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199" name="Graphique 218"/>
          <p:cNvPicPr/>
          <p:nvPr/>
        </p:nvPicPr>
        <p:blipFill>
          <a:blip r:embed="rId2"/>
          <a:stretch/>
        </p:blipFill>
        <p:spPr>
          <a:xfrm>
            <a:off x="240840" y="193320"/>
            <a:ext cx="1424520" cy="311400"/>
          </a:xfrm>
          <a:prstGeom prst="rect">
            <a:avLst/>
          </a:prstGeom>
          <a:ln w="0">
            <a:noFill/>
          </a:ln>
        </p:spPr>
      </p:pic>
      <p:sp>
        <p:nvSpPr>
          <p:cNvPr id="20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201" name="Connecteur droit 12"/>
          <p:cNvCxnSpPr/>
          <p:nvPr/>
        </p:nvCxnSpPr>
        <p:spPr>
          <a:xfrm>
            <a:off x="10526040" y="70920"/>
            <a:ext cx="1416600" cy="360"/>
          </a:xfrm>
          <a:prstGeom prst="straightConnector1">
            <a:avLst/>
          </a:prstGeom>
          <a:ln w="57150">
            <a:solidFill>
              <a:srgbClr val="ED7D31"/>
            </a:solidFill>
          </a:ln>
        </p:spPr>
      </p:cxnSp>
      <p:sp>
        <p:nvSpPr>
          <p:cNvPr id="202" name="PlaceHolder 1"/>
          <p:cNvSpPr>
            <a:spLocks noGrp="1"/>
          </p:cNvSpPr>
          <p:nvPr>
            <p:ph type="sldNum" idx="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7</a:t>
            </a:r>
            <a:endParaRPr lang="fr-FR" sz="1000" b="0" strike="noStrike" spc="-1">
              <a:solidFill>
                <a:srgbClr val="000000"/>
              </a:solidFill>
              <a:latin typeface="Times New Roman"/>
            </a:endParaRPr>
          </a:p>
        </p:txBody>
      </p:sp>
      <p:sp>
        <p:nvSpPr>
          <p:cNvPr id="203" name="Espace réservé du contenu 2"/>
          <p:cNvSpPr/>
          <p:nvPr/>
        </p:nvSpPr>
        <p:spPr>
          <a:xfrm>
            <a:off x="1066680" y="2108160"/>
            <a:ext cx="10058040" cy="37605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91440" indent="-91440">
              <a:lnSpc>
                <a:spcPct val="110000"/>
              </a:lnSpc>
              <a:spcBef>
                <a:spcPts val="1199"/>
              </a:spcBef>
              <a:spcAft>
                <a:spcPts val="201"/>
              </a:spcAft>
              <a:buClr>
                <a:srgbClr val="4472C4"/>
              </a:buClr>
              <a:buFont typeface="Calibri"/>
              <a:buChar char=" "/>
            </a:pPr>
            <a:r>
              <a:rPr lang="fr-FR" sz="2800" b="0" strike="noStrike" spc="-1">
                <a:solidFill>
                  <a:srgbClr val="404040"/>
                </a:solidFill>
                <a:latin typeface="Calibri"/>
              </a:rPr>
              <a:t>Composition d'une balise</a:t>
            </a:r>
            <a:endParaRPr lang="fr-FR" sz="2800" b="0" strike="noStrike" spc="-1">
              <a:solidFill>
                <a:srgbClr val="000000"/>
              </a:solidFill>
              <a:latin typeface="Arial"/>
            </a:endParaRPr>
          </a:p>
          <a:p>
            <a:pPr marL="457200" indent="-457200">
              <a:lnSpc>
                <a:spcPct val="110000"/>
              </a:lnSpc>
              <a:spcBef>
                <a:spcPts val="1199"/>
              </a:spcBef>
              <a:spcAft>
                <a:spcPts val="201"/>
              </a:spcAft>
              <a:buClr>
                <a:srgbClr val="4472C4"/>
              </a:buClr>
              <a:buFont typeface="Calibri Light"/>
              <a:buAutoNum type="arabicPeriod"/>
            </a:pPr>
            <a:r>
              <a:rPr lang="fr-FR" sz="2400" b="1" strike="noStrike" spc="-1">
                <a:solidFill>
                  <a:srgbClr val="4078F2"/>
                </a:solidFill>
                <a:latin typeface="Calibri"/>
              </a:rPr>
              <a:t>Balise paire :</a:t>
            </a:r>
            <a:endParaRPr lang="fr-FR" sz="2400" b="0" strike="noStrike" spc="-1">
              <a:solidFill>
                <a:srgbClr val="000000"/>
              </a:solidFill>
              <a:latin typeface="Arial"/>
            </a:endParaRPr>
          </a:p>
          <a:p>
            <a:pPr>
              <a:lnSpc>
                <a:spcPct val="110000"/>
              </a:lnSpc>
              <a:spcBef>
                <a:spcPts val="1199"/>
              </a:spcBef>
              <a:spcAft>
                <a:spcPts val="201"/>
              </a:spcAft>
              <a:tabLst>
                <a:tab pos="0" algn="l"/>
              </a:tabLst>
            </a:pPr>
            <a:r>
              <a:rPr lang="fr-FR" sz="2400" b="1" strike="noStrike" spc="-1">
                <a:solidFill>
                  <a:srgbClr val="404040"/>
                </a:solidFill>
                <a:latin typeface="Calibri"/>
              </a:rPr>
              <a:t>&lt;balise&gt; </a:t>
            </a:r>
            <a:r>
              <a:rPr lang="fr-FR" sz="2400" b="0" i="1" strike="noStrike" spc="-1">
                <a:solidFill>
                  <a:srgbClr val="404040"/>
                </a:solidFill>
                <a:latin typeface="Calibri"/>
              </a:rPr>
              <a:t>contenu…</a:t>
            </a:r>
            <a:r>
              <a:rPr lang="fr-FR" sz="2400" b="0" strike="noStrike" spc="-1">
                <a:solidFill>
                  <a:srgbClr val="404040"/>
                </a:solidFill>
                <a:latin typeface="Calibri"/>
              </a:rPr>
              <a:t>. </a:t>
            </a:r>
            <a:r>
              <a:rPr lang="fr-FR" sz="2400" b="1" strike="noStrike" spc="-1">
                <a:solidFill>
                  <a:srgbClr val="404040"/>
                </a:solidFill>
                <a:latin typeface="Calibri"/>
              </a:rPr>
              <a:t>&lt;/balise&gt;   </a:t>
            </a:r>
            <a:r>
              <a:rPr lang="fr-FR" sz="1900" b="0" strike="noStrike" spc="-1">
                <a:solidFill>
                  <a:srgbClr val="404040"/>
                </a:solidFill>
                <a:latin typeface="Calibri"/>
              </a:rPr>
              <a:t>		exemple :  &lt;</a:t>
            </a:r>
            <a:r>
              <a:rPr lang="fr-FR" sz="1900" b="0" strike="noStrike" spc="-1">
                <a:solidFill>
                  <a:srgbClr val="E45649"/>
                </a:solidFill>
                <a:latin typeface="Calibri"/>
              </a:rPr>
              <a:t>p</a:t>
            </a:r>
            <a:r>
              <a:rPr lang="fr-FR" sz="1900" b="0" strike="noStrike" spc="-1">
                <a:solidFill>
                  <a:srgbClr val="404040"/>
                </a:solidFill>
                <a:latin typeface="Calibri"/>
              </a:rPr>
              <a:t>&gt;Ceci est un paragraphe.&lt;/</a:t>
            </a:r>
            <a:r>
              <a:rPr lang="fr-FR" sz="1900" b="0" strike="noStrike" spc="-1">
                <a:solidFill>
                  <a:srgbClr val="E45649"/>
                </a:solidFill>
                <a:latin typeface="Calibri"/>
              </a:rPr>
              <a:t>p</a:t>
            </a:r>
            <a:r>
              <a:rPr lang="fr-FR" sz="1900" b="0" strike="noStrike" spc="-1">
                <a:solidFill>
                  <a:srgbClr val="404040"/>
                </a:solidFill>
                <a:latin typeface="Calibri"/>
              </a:rPr>
              <a:t>&gt;</a:t>
            </a:r>
            <a:endParaRPr lang="fr-FR" sz="1900" b="0" strike="noStrike" spc="-1">
              <a:solidFill>
                <a:srgbClr val="000000"/>
              </a:solidFill>
              <a:latin typeface="Arial"/>
            </a:endParaRPr>
          </a:p>
          <a:p>
            <a:pPr>
              <a:lnSpc>
                <a:spcPct val="110000"/>
              </a:lnSpc>
              <a:spcBef>
                <a:spcPts val="1199"/>
              </a:spcBef>
              <a:spcAft>
                <a:spcPts val="201"/>
              </a:spcAft>
              <a:tabLst>
                <a:tab pos="0" algn="l"/>
              </a:tabLst>
            </a:pPr>
            <a:endParaRPr lang="fr-FR" sz="1900" b="0" strike="noStrike" spc="-1">
              <a:solidFill>
                <a:srgbClr val="000000"/>
              </a:solidFill>
              <a:latin typeface="Arial"/>
            </a:endParaRPr>
          </a:p>
          <a:p>
            <a:pPr marL="457200" indent="-457200">
              <a:lnSpc>
                <a:spcPct val="110000"/>
              </a:lnSpc>
              <a:spcBef>
                <a:spcPts val="1199"/>
              </a:spcBef>
              <a:spcAft>
                <a:spcPts val="201"/>
              </a:spcAft>
              <a:buClr>
                <a:srgbClr val="4472C4"/>
              </a:buClr>
              <a:buFont typeface="Calibri Light"/>
              <a:buAutoNum type="arabicPeriod" startAt="2"/>
              <a:tabLst>
                <a:tab pos="0" algn="l"/>
              </a:tabLst>
            </a:pPr>
            <a:r>
              <a:rPr lang="fr-FR" sz="2400" b="1" strike="noStrike" spc="-1">
                <a:solidFill>
                  <a:srgbClr val="4078F2"/>
                </a:solidFill>
                <a:latin typeface="Calibri"/>
              </a:rPr>
              <a:t>Balise orpheline ou auto-fermante :</a:t>
            </a:r>
            <a:endParaRPr lang="fr-FR" sz="2400" b="0" strike="noStrike" spc="-1">
              <a:solidFill>
                <a:srgbClr val="000000"/>
              </a:solidFill>
              <a:latin typeface="Arial"/>
            </a:endParaRPr>
          </a:p>
          <a:p>
            <a:pPr>
              <a:lnSpc>
                <a:spcPct val="110000"/>
              </a:lnSpc>
              <a:spcBef>
                <a:spcPts val="1199"/>
              </a:spcBef>
              <a:spcAft>
                <a:spcPts val="201"/>
              </a:spcAft>
              <a:tabLst>
                <a:tab pos="0" algn="l"/>
              </a:tabLst>
            </a:pPr>
            <a:r>
              <a:rPr lang="fr-FR" sz="2400" b="0" strike="noStrike" spc="-1">
                <a:solidFill>
                  <a:srgbClr val="404040"/>
                </a:solidFill>
                <a:latin typeface="Calibri"/>
              </a:rPr>
              <a:t>&lt;balise&gt;  ou  </a:t>
            </a:r>
            <a:r>
              <a:rPr lang="fr-FR" sz="2400" b="1" strike="noStrike" spc="-1">
                <a:solidFill>
                  <a:srgbClr val="404040"/>
                </a:solidFill>
                <a:latin typeface="Calibri"/>
              </a:rPr>
              <a:t>&lt;balise /&gt;</a:t>
            </a:r>
            <a:r>
              <a:rPr lang="fr-FR" sz="1900" b="0" strike="noStrike" spc="-1">
                <a:solidFill>
                  <a:srgbClr val="404040"/>
                </a:solidFill>
                <a:latin typeface="Calibri"/>
              </a:rPr>
              <a:t>			exemple :  &lt;</a:t>
            </a:r>
            <a:r>
              <a:rPr lang="fr-FR" sz="1900" b="0" strike="noStrike" spc="-1">
                <a:solidFill>
                  <a:srgbClr val="E45649"/>
                </a:solidFill>
                <a:latin typeface="Calibri"/>
              </a:rPr>
              <a:t>br</a:t>
            </a:r>
            <a:r>
              <a:rPr lang="fr-FR" sz="1900" b="0" strike="noStrike" spc="-1">
                <a:solidFill>
                  <a:srgbClr val="404040"/>
                </a:solidFill>
                <a:latin typeface="Calibri"/>
              </a:rPr>
              <a:t> /&gt; (balise de retour à la ligne)</a:t>
            </a:r>
            <a:endParaRPr lang="fr-FR" sz="1900" b="0" strike="noStrike" spc="-1">
              <a:solidFill>
                <a:srgbClr val="000000"/>
              </a:solidFill>
              <a:latin typeface="Arial"/>
            </a:endParaRPr>
          </a:p>
          <a:p>
            <a:pPr>
              <a:lnSpc>
                <a:spcPct val="110000"/>
              </a:lnSpc>
              <a:spcBef>
                <a:spcPts val="1199"/>
              </a:spcBef>
              <a:spcAft>
                <a:spcPts val="201"/>
              </a:spcAft>
              <a:tabLst>
                <a:tab pos="0" algn="l"/>
              </a:tabLst>
            </a:pPr>
            <a:endParaRPr lang="fr-FR" sz="1900" b="0" strike="noStrike" spc="-1">
              <a:solidFill>
                <a:srgbClr val="000000"/>
              </a:solidFill>
              <a:latin typeface="Arial"/>
            </a:endParaRPr>
          </a:p>
          <a:p>
            <a:pPr>
              <a:lnSpc>
                <a:spcPct val="110000"/>
              </a:lnSpc>
              <a:spcBef>
                <a:spcPts val="1199"/>
              </a:spcBef>
              <a:spcAft>
                <a:spcPts val="201"/>
              </a:spcAft>
              <a:tabLst>
                <a:tab pos="0" algn="l"/>
              </a:tabLst>
            </a:pPr>
            <a:endParaRPr lang="fr-FR" sz="1900" b="0" strike="noStrike" spc="-1">
              <a:solidFill>
                <a:srgbClr val="000000"/>
              </a:solidFill>
              <a:latin typeface="Arial"/>
            </a:endParaRPr>
          </a:p>
        </p:txBody>
      </p:sp>
      <p:sp>
        <p:nvSpPr>
          <p:cNvPr id="204" name="ZoneTexte 5"/>
          <p:cNvSpPr/>
          <p:nvPr/>
        </p:nvSpPr>
        <p:spPr>
          <a:xfrm>
            <a:off x="8645040" y="2315160"/>
            <a:ext cx="2157840" cy="638280"/>
          </a:xfrm>
          <a:prstGeom prst="rect">
            <a:avLst/>
          </a:prstGeom>
          <a:solidFill>
            <a:srgbClr val="FFFFFF"/>
          </a:solidFill>
          <a:ln w="28575">
            <a:solidFill>
              <a:srgbClr val="4472C4"/>
            </a:solidFill>
          </a:ln>
        </p:spPr>
        <p:style>
          <a:lnRef idx="2">
            <a:schemeClr val="accent3"/>
          </a:lnRef>
          <a:fillRef idx="1">
            <a:schemeClr val="lt1"/>
          </a:fillRef>
          <a:effectRef idx="0">
            <a:schemeClr val="accent3"/>
          </a:effectRef>
          <a:fontRef idx="minor"/>
        </p:style>
        <p:txBody>
          <a:bodyPr lIns="90000" tIns="45000" rIns="90000" bIns="45000" anchor="t">
            <a:spAutoFit/>
          </a:bodyPr>
          <a:lstStyle/>
          <a:p>
            <a:pPr>
              <a:lnSpc>
                <a:spcPct val="100000"/>
              </a:lnSpc>
            </a:pPr>
            <a:r>
              <a:rPr lang="fr-FR" sz="1800" b="0" strike="noStrike" spc="-1">
                <a:solidFill>
                  <a:schemeClr val="dk1"/>
                </a:solidFill>
                <a:latin typeface="Calibri"/>
              </a:rPr>
              <a:t>&lt; : chevron ouvrant</a:t>
            </a:r>
            <a:endParaRPr lang="fr-FR" sz="1800" b="0" strike="noStrike" spc="-1">
              <a:solidFill>
                <a:srgbClr val="000000"/>
              </a:solidFill>
              <a:latin typeface="Arial"/>
            </a:endParaRPr>
          </a:p>
          <a:p>
            <a:pPr>
              <a:lnSpc>
                <a:spcPct val="100000"/>
              </a:lnSpc>
            </a:pPr>
            <a:r>
              <a:rPr lang="fr-FR" sz="1800" b="0" strike="noStrike" spc="-1">
                <a:solidFill>
                  <a:schemeClr val="dk1"/>
                </a:solidFill>
                <a:latin typeface="Calibri"/>
              </a:rPr>
              <a:t>&gt; : chevron fermant</a:t>
            </a:r>
            <a:endParaRPr lang="fr-FR" sz="1800" b="0" strike="noStrike" spc="-1">
              <a:solidFill>
                <a:srgbClr val="000000"/>
              </a:solidFill>
              <a:latin typeface="Arial"/>
            </a:endParaRPr>
          </a:p>
        </p:txBody>
      </p:sp>
      <p:sp>
        <p:nvSpPr>
          <p:cNvPr id="205" name="ZoneTexte 6"/>
          <p:cNvSpPr/>
          <p:nvPr/>
        </p:nvSpPr>
        <p:spPr>
          <a:xfrm>
            <a:off x="878040" y="3807360"/>
            <a:ext cx="1713960" cy="363960"/>
          </a:xfrm>
          <a:prstGeom prst="rect">
            <a:avLst/>
          </a:prstGeom>
          <a:solidFill>
            <a:srgbClr val="FFFFFF"/>
          </a:solidFill>
          <a:ln w="28575">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nSpc>
                <a:spcPct val="100000"/>
              </a:lnSpc>
            </a:pPr>
            <a:r>
              <a:rPr lang="fr-FR" sz="1800" b="0" strike="noStrike" spc="-1">
                <a:solidFill>
                  <a:schemeClr val="dk1"/>
                </a:solidFill>
                <a:latin typeface="Calibri"/>
              </a:rPr>
              <a:t>Balise ouvrante </a:t>
            </a:r>
            <a:endParaRPr lang="fr-FR" sz="1800" b="0" strike="noStrike" spc="-1">
              <a:solidFill>
                <a:srgbClr val="000000"/>
              </a:solidFill>
              <a:latin typeface="Arial"/>
            </a:endParaRPr>
          </a:p>
        </p:txBody>
      </p:sp>
      <p:sp>
        <p:nvSpPr>
          <p:cNvPr id="206" name="ZoneTexte 7"/>
          <p:cNvSpPr/>
          <p:nvPr/>
        </p:nvSpPr>
        <p:spPr>
          <a:xfrm>
            <a:off x="3558960" y="3810960"/>
            <a:ext cx="1713960" cy="363960"/>
          </a:xfrm>
          <a:prstGeom prst="rect">
            <a:avLst/>
          </a:prstGeom>
          <a:solidFill>
            <a:srgbClr val="FFFFFF"/>
          </a:solidFill>
          <a:ln w="28575">
            <a:solidFill>
              <a:srgbClr val="4472C4"/>
            </a:solidFill>
          </a:ln>
        </p:spPr>
        <p:style>
          <a:lnRef idx="2">
            <a:schemeClr val="accent1"/>
          </a:lnRef>
          <a:fillRef idx="1">
            <a:schemeClr val="lt1"/>
          </a:fillRef>
          <a:effectRef idx="0">
            <a:schemeClr val="accent1"/>
          </a:effectRef>
          <a:fontRef idx="minor"/>
        </p:style>
        <p:txBody>
          <a:bodyPr lIns="90000" tIns="45000" rIns="90000" bIns="45000" anchor="t">
            <a:spAutoFit/>
          </a:bodyPr>
          <a:lstStyle/>
          <a:p>
            <a:pPr>
              <a:lnSpc>
                <a:spcPct val="100000"/>
              </a:lnSpc>
            </a:pPr>
            <a:r>
              <a:rPr lang="fr-FR" sz="1800" b="0" strike="noStrike" spc="-1">
                <a:solidFill>
                  <a:schemeClr val="dk1"/>
                </a:solidFill>
                <a:latin typeface="Calibri"/>
              </a:rPr>
              <a:t>Balise fermante </a:t>
            </a:r>
            <a:endParaRPr lang="fr-FR" sz="1800" b="0" strike="noStrike" spc="-1">
              <a:solidFill>
                <a:srgbClr val="000000"/>
              </a:solidFill>
              <a:latin typeface="Arial"/>
            </a:endParaRPr>
          </a:p>
        </p:txBody>
      </p:sp>
      <p:sp>
        <p:nvSpPr>
          <p:cNvPr id="207" name="TextBox 3"/>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f169a4e-b77a-438e-80a4-0800f20f8d95" xsi:nil="true"/>
    <lcf76f155ced4ddcb4097134ff3c332f xmlns="e7e3fc82-298b-4121-ac6d-4eb14224b4c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479FB7DE72DF4DBC5C352B5F04F835" ma:contentTypeVersion="16" ma:contentTypeDescription="Crée un document." ma:contentTypeScope="" ma:versionID="5bc9cff4a45e1f7dbb8bc4692f64c2eb">
  <xsd:schema xmlns:xsd="http://www.w3.org/2001/XMLSchema" xmlns:xs="http://www.w3.org/2001/XMLSchema" xmlns:p="http://schemas.microsoft.com/office/2006/metadata/properties" xmlns:ns2="e7e3fc82-298b-4121-ac6d-4eb14224b4c0" xmlns:ns3="ff169a4e-b77a-438e-80a4-0800f20f8d95" targetNamespace="http://schemas.microsoft.com/office/2006/metadata/properties" ma:root="true" ma:fieldsID="24eaad4a4d2299e2b0ad95647dc69f50" ns2:_="" ns3:_="">
    <xsd:import namespace="e7e3fc82-298b-4121-ac6d-4eb14224b4c0"/>
    <xsd:import namespace="ff169a4e-b77a-438e-80a4-0800f20f8d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3fc82-298b-4121-ac6d-4eb14224b4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1dfdaf2d-072e-4c46-b42c-dfb36a2bca94"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169a4e-b77a-438e-80a4-0800f20f8d95"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f9f672ba-1dfe-4cdd-95ae-88f0bf3c15ed}" ma:internalName="TaxCatchAll" ma:showField="CatchAllData" ma:web="ff169a4e-b77a-438e-80a4-0800f20f8d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21A2FF-ED31-4E9E-A156-71B91D0F2D36}">
  <ds:schemaRefs>
    <ds:schemaRef ds:uri="http://schemas.microsoft.com/sharepoint/v3/contenttype/forms"/>
  </ds:schemaRefs>
</ds:datastoreItem>
</file>

<file path=customXml/itemProps2.xml><?xml version="1.0" encoding="utf-8"?>
<ds:datastoreItem xmlns:ds="http://schemas.openxmlformats.org/officeDocument/2006/customXml" ds:itemID="{336983B7-4259-4CCB-B26F-467BC6C7880A}">
  <ds:schemaRefs>
    <ds:schemaRef ds:uri="http://schemas.microsoft.com/office/2006/metadata/properties"/>
    <ds:schemaRef ds:uri="http://schemas.microsoft.com/office/infopath/2007/PartnerControls"/>
    <ds:schemaRef ds:uri="ff169a4e-b77a-438e-80a4-0800f20f8d95"/>
    <ds:schemaRef ds:uri="e7e3fc82-298b-4121-ac6d-4eb14224b4c0"/>
  </ds:schemaRefs>
</ds:datastoreItem>
</file>

<file path=customXml/itemProps3.xml><?xml version="1.0" encoding="utf-8"?>
<ds:datastoreItem xmlns:ds="http://schemas.openxmlformats.org/officeDocument/2006/customXml" ds:itemID="{5890486D-CCEA-4B07-9841-19F4B3911D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3fc82-298b-4121-ac6d-4eb14224b4c0"/>
    <ds:schemaRef ds:uri="ff169a4e-b77a-438e-80a4-0800f20f8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{5771E00B-DF46-4DC7-B775-D9E9BC94A39F}tf56160789_win32</Template>
  <TotalTime>18556</TotalTime>
  <Words>5899</Words>
  <Application>Microsoft Office PowerPoint</Application>
  <PresentationFormat>Grand écran</PresentationFormat>
  <Paragraphs>751</Paragraphs>
  <Slides>56</Slides>
  <Notes>0</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56</vt:i4>
      </vt:variant>
    </vt:vector>
  </HeadingPairs>
  <TitlesOfParts>
    <vt:vector size="68" baseType="lpstr">
      <vt:lpstr>Arial</vt:lpstr>
      <vt:lpstr>Calibri</vt:lpstr>
      <vt:lpstr>Calibri Light</vt:lpstr>
      <vt:lpstr>Consolas</vt:lpstr>
      <vt:lpstr>Courier New</vt:lpstr>
      <vt:lpstr>Franklin Gothic Book</vt:lpstr>
      <vt:lpstr>StarSymbol</vt:lpstr>
      <vt:lpstr>Symbol</vt:lpstr>
      <vt:lpstr>Times New Roman</vt:lpstr>
      <vt:lpstr>Wingdings</vt:lpstr>
      <vt:lpstr>Thème Office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subject/>
  <dc:creator>Raphaël Lafosse</dc:creator>
  <dc:description/>
  <cp:lastModifiedBy>David Wils</cp:lastModifiedBy>
  <cp:revision>753</cp:revision>
  <dcterms:created xsi:type="dcterms:W3CDTF">2021-09-16T10:09:46Z</dcterms:created>
  <dcterms:modified xsi:type="dcterms:W3CDTF">2023-04-05T13:20:13Z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0x0101004D479FB7DE72DF4DBC5C352B5F04F835</vt:lpwstr>
  </property>
  <property fmtid="{D5CDD505-2E9C-101B-9397-08002B2CF9AE}" pid="3" name="MediaServiceImageTags">
    <vt:lpwstr/>
  </property>
  <property fmtid="{D5CDD505-2E9C-101B-9397-08002B2CF9AE}" pid="4" name="PresentationFormat">
    <vt:lpwstr>Grand écran</vt:lpwstr>
  </property>
  <property fmtid="{D5CDD505-2E9C-101B-9397-08002B2CF9AE}" pid="5" name="Slides">
    <vt:i4>95</vt:i4>
  </property>
</Properties>
</file>